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0080625" cy="567055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0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2368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597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0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2368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597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0000" y="90000"/>
            <a:ext cx="9090000" cy="2921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52368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597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0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52368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597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0000" y="90000"/>
            <a:ext cx="9090000" cy="2921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2368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597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0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2368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597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450000" y="90000"/>
            <a:ext cx="9090000" cy="2921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352368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597000" y="10800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450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 type="body"/>
          </p:nvPr>
        </p:nvSpPr>
        <p:spPr>
          <a:xfrm>
            <a:off x="352368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72" name="PlaceHolder 7"/>
          <p:cNvSpPr>
            <a:spLocks noGrp="1"/>
          </p:cNvSpPr>
          <p:nvPr>
            <p:ph type="body"/>
          </p:nvPr>
        </p:nvSpPr>
        <p:spPr>
          <a:xfrm>
            <a:off x="6597000" y="3148200"/>
            <a:ext cx="29268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0000" y="90000"/>
            <a:ext cx="9090000" cy="2921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07680" y="31482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000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07680" y="1080000"/>
            <a:ext cx="443556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0000" y="3148200"/>
            <a:ext cx="9090000" cy="188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latin typeface="Noto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0"/>
            <a:ext cx="10080000" cy="252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B2B2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0" y="2520000"/>
            <a:ext cx="10080000" cy="810000"/>
          </a:xfrm>
          <a:prstGeom prst="rect">
            <a:avLst/>
          </a:prstGeom>
          <a:gradFill rotWithShape="0">
            <a:gsLst>
              <a:gs pos="0">
                <a:srgbClr val="81D41A"/>
              </a:gs>
              <a:gs pos="100000">
                <a:srgbClr val="00A933"/>
              </a:gs>
            </a:gsLst>
            <a:path path="circle">
              <a:fillToRect l="50000" r="50000" b="100000"/>
            </a:path>
          </a:gradFill>
          <a:ln w="1800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450000" y="261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Noto Sans"/>
              </a:rPr>
              <a:t>Pulse para editar el formato del texto de título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0000" y="3600000"/>
            <a:ext cx="9090000" cy="1440000"/>
          </a:xfrm>
          <a:prstGeom prst="rect">
            <a:avLst/>
          </a:prstGeom>
        </p:spPr>
        <p:txBody>
          <a:bodyPr lIns="0" tIns="0" rIns="0" bIns="0">
            <a:normAutofit fontScale="41000"/>
          </a:bodyPr>
          <a:lstStyle/>
          <a:p>
            <a:pPr marL="432000" indent="-324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Noto Sans"/>
              </a:rPr>
              <a:t>Pulse para editar el formato de texto del esquema</a:t>
            </a:r>
          </a:p>
          <a:p>
            <a:pPr marL="864000" lvl="1" indent="-324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100" b="0" strike="noStrike" spc="-1">
                <a:latin typeface="Noto Sans"/>
              </a:rPr>
              <a:t>Segundo nivel del esquema</a:t>
            </a:r>
          </a:p>
          <a:p>
            <a:pPr marL="1296000" lvl="2" indent="-288000">
              <a:spcAft>
                <a:spcPts val="63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Noto Sans"/>
              </a:rPr>
              <a:t>Tercer nivel del esquema</a:t>
            </a:r>
          </a:p>
          <a:p>
            <a:pPr marL="1728000" lvl="3" indent="-216000"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Cuarto nivel del esquema</a:t>
            </a:r>
          </a:p>
          <a:p>
            <a:pPr marL="2160000" lvl="4" indent="-216000">
              <a:spcAft>
                <a:spcPts val="21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500" b="0" strike="noStrike" spc="-1">
                <a:latin typeface="Noto Sans"/>
              </a:rPr>
              <a:t>Quinto nivel del esquema</a:t>
            </a:r>
          </a:p>
          <a:p>
            <a:pPr marL="2592000" lvl="5" indent="-216000">
              <a:spcAft>
                <a:spcPts val="21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Sexto nivel del esquema</a:t>
            </a:r>
          </a:p>
          <a:p>
            <a:pPr marL="3024000" lvl="6" indent="-216000">
              <a:spcAft>
                <a:spcPts val="21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Séptimo nivel del esquema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45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Arial"/>
              </a:rPr>
              <a:t>&lt;fecha/hora&gt;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3420000" y="5130000"/>
            <a:ext cx="32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s-ES" sz="1400" b="0" strike="noStrike" spc="-1">
                <a:latin typeface="Arial"/>
              </a:rPr>
              <a:t>&lt;pie de página&gt;</a:t>
            </a: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720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19FECBC4-AA95-4CBB-80CF-832CF8976FB0}" type="slidenum">
              <a:rPr lang="es-ES" sz="1400" b="0" strike="noStrike" spc="-1">
                <a:latin typeface="Arial"/>
              </a:rPr>
              <a:t>‹Nº›</a:t>
            </a:fld>
            <a:endParaRPr lang="es-ES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0" y="0"/>
            <a:ext cx="10080000" cy="810000"/>
          </a:xfrm>
          <a:prstGeom prst="rect">
            <a:avLst/>
          </a:prstGeom>
          <a:gradFill rotWithShape="0">
            <a:gsLst>
              <a:gs pos="0">
                <a:srgbClr val="81D41A"/>
              </a:gs>
              <a:gs pos="100000">
                <a:srgbClr val="00A933"/>
              </a:gs>
            </a:gsLst>
            <a:path path="circle">
              <a:fillToRect l="50000" r="50000" b="100000"/>
            </a:path>
          </a:gradFill>
          <a:ln w="1800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Noto Sans"/>
              </a:rPr>
              <a:t>Pulse para editar el formato del texto de título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0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Noto Sans"/>
              </a:rPr>
              <a:t>Pulse para editar el formato de texto del esquema</a:t>
            </a:r>
          </a:p>
          <a:p>
            <a:pPr marL="864000" lvl="1" indent="-324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100" b="0" strike="noStrike" spc="-1">
                <a:latin typeface="Noto Sans"/>
              </a:rPr>
              <a:t>Segundo nivel del esquema</a:t>
            </a:r>
          </a:p>
          <a:p>
            <a:pPr marL="1296000" lvl="2" indent="-288000">
              <a:spcAft>
                <a:spcPts val="63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Noto Sans"/>
              </a:rPr>
              <a:t>Tercer nivel del esquema</a:t>
            </a:r>
          </a:p>
          <a:p>
            <a:pPr marL="1728000" lvl="3" indent="-216000"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Cuarto nivel del esquema</a:t>
            </a:r>
          </a:p>
          <a:p>
            <a:pPr marL="2160000" lvl="4" indent="-216000">
              <a:spcAft>
                <a:spcPts val="21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500" b="0" strike="noStrike" spc="-1">
                <a:latin typeface="Noto Sans"/>
              </a:rPr>
              <a:t>Quinto nivel del esquema</a:t>
            </a:r>
          </a:p>
          <a:p>
            <a:pPr marL="2592000" lvl="5" indent="-216000">
              <a:spcAft>
                <a:spcPts val="21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Sexto nivel del esquema</a:t>
            </a:r>
          </a:p>
          <a:p>
            <a:pPr marL="3024000" lvl="6" indent="-216000">
              <a:spcAft>
                <a:spcPts val="21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Séptimo nivel del esquema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dt"/>
          </p:nvPr>
        </p:nvSpPr>
        <p:spPr>
          <a:xfrm>
            <a:off x="45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Arial"/>
              </a:rPr>
              <a:t>&lt;fecha/hora&gt;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ftr"/>
          </p:nvPr>
        </p:nvSpPr>
        <p:spPr>
          <a:xfrm>
            <a:off x="3420000" y="5130000"/>
            <a:ext cx="32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s-ES" sz="1400" b="0" strike="noStrike" spc="-1">
                <a:latin typeface="Arial"/>
              </a:rPr>
              <a:t>&lt;pie de página&gt;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sldNum"/>
          </p:nvPr>
        </p:nvSpPr>
        <p:spPr>
          <a:xfrm>
            <a:off x="720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7F8231A6-4149-46FF-84C5-003459FAD563}" type="slidenum">
              <a:rPr lang="es-ES" sz="1400" b="0" strike="noStrike" spc="-1">
                <a:latin typeface="Arial"/>
              </a:rPr>
              <a:t>‹Nº›</a:t>
            </a:fld>
            <a:endParaRPr lang="es-ES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0"/>
            <a:ext cx="10080000" cy="810000"/>
          </a:xfrm>
          <a:prstGeom prst="rect">
            <a:avLst/>
          </a:prstGeom>
          <a:gradFill rotWithShape="0">
            <a:gsLst>
              <a:gs pos="0">
                <a:srgbClr val="81D41A"/>
              </a:gs>
              <a:gs pos="100000">
                <a:srgbClr val="00A933"/>
              </a:gs>
            </a:gsLst>
            <a:path path="circle">
              <a:fillToRect l="50000" r="50000" b="100000"/>
            </a:path>
          </a:gradFill>
          <a:ln w="1800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450000" y="1080000"/>
            <a:ext cx="9090000" cy="3960000"/>
          </a:xfrm>
          <a:custGeom>
            <a:avLst/>
            <a:gdLst/>
            <a:ahLst/>
            <a:cxnLst/>
            <a:rect l="0" t="0" r="r" b="b"/>
            <a:pathLst>
              <a:path w="25252" h="11002">
                <a:moveTo>
                  <a:pt x="313" y="0"/>
                </a:moveTo>
                <a:lnTo>
                  <a:pt x="314" y="0"/>
                </a:lnTo>
                <a:cubicBezTo>
                  <a:pt x="258" y="0"/>
                  <a:pt x="204" y="14"/>
                  <a:pt x="157" y="42"/>
                </a:cubicBezTo>
                <a:cubicBezTo>
                  <a:pt x="109" y="70"/>
                  <a:pt x="70" y="109"/>
                  <a:pt x="42" y="157"/>
                </a:cubicBezTo>
                <a:cubicBezTo>
                  <a:pt x="14" y="204"/>
                  <a:pt x="0" y="258"/>
                  <a:pt x="0" y="314"/>
                </a:cubicBezTo>
                <a:lnTo>
                  <a:pt x="0" y="10687"/>
                </a:lnTo>
                <a:lnTo>
                  <a:pt x="0" y="10687"/>
                </a:lnTo>
                <a:cubicBezTo>
                  <a:pt x="0" y="10743"/>
                  <a:pt x="14" y="10797"/>
                  <a:pt x="42" y="10844"/>
                </a:cubicBezTo>
                <a:cubicBezTo>
                  <a:pt x="70" y="10892"/>
                  <a:pt x="109" y="10931"/>
                  <a:pt x="157" y="10959"/>
                </a:cubicBezTo>
                <a:cubicBezTo>
                  <a:pt x="204" y="10987"/>
                  <a:pt x="258" y="11001"/>
                  <a:pt x="314" y="11001"/>
                </a:cubicBezTo>
                <a:lnTo>
                  <a:pt x="24937" y="11001"/>
                </a:lnTo>
                <a:lnTo>
                  <a:pt x="24937" y="11001"/>
                </a:lnTo>
                <a:cubicBezTo>
                  <a:pt x="24993" y="11001"/>
                  <a:pt x="25047" y="10987"/>
                  <a:pt x="25094" y="10959"/>
                </a:cubicBezTo>
                <a:cubicBezTo>
                  <a:pt x="25142" y="10931"/>
                  <a:pt x="25181" y="10892"/>
                  <a:pt x="25209" y="10844"/>
                </a:cubicBezTo>
                <a:cubicBezTo>
                  <a:pt x="25237" y="10797"/>
                  <a:pt x="25251" y="10743"/>
                  <a:pt x="25251" y="10687"/>
                </a:cubicBezTo>
                <a:lnTo>
                  <a:pt x="25251" y="313"/>
                </a:lnTo>
                <a:lnTo>
                  <a:pt x="25251" y="314"/>
                </a:lnTo>
                <a:lnTo>
                  <a:pt x="25251" y="314"/>
                </a:lnTo>
                <a:cubicBezTo>
                  <a:pt x="25251" y="258"/>
                  <a:pt x="25237" y="204"/>
                  <a:pt x="25209" y="157"/>
                </a:cubicBezTo>
                <a:cubicBezTo>
                  <a:pt x="25181" y="109"/>
                  <a:pt x="25142" y="70"/>
                  <a:pt x="25094" y="42"/>
                </a:cubicBezTo>
                <a:cubicBezTo>
                  <a:pt x="25047" y="14"/>
                  <a:pt x="24993" y="0"/>
                  <a:pt x="24937" y="0"/>
                </a:cubicBezTo>
                <a:lnTo>
                  <a:pt x="313" y="0"/>
                </a:lnTo>
              </a:path>
            </a:pathLst>
          </a:custGeom>
          <a:solidFill>
            <a:srgbClr val="FFFFFF"/>
          </a:solidFill>
          <a:ln w="18000">
            <a:solidFill>
              <a:srgbClr val="B2B2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PlaceHolder 3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Noto Sans"/>
              </a:rPr>
              <a:t>Pulse para editar el formato del texto de título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0000" y="1080000"/>
            <a:ext cx="9090000" cy="396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060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Noto Sans"/>
              </a:rPr>
              <a:t>Pulse para editar el formato de texto del esquema</a:t>
            </a:r>
          </a:p>
          <a:p>
            <a:pPr marL="864000" lvl="1" indent="-324000">
              <a:spcAft>
                <a:spcPts val="850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2100" b="0" strike="noStrike" spc="-1">
                <a:latin typeface="Noto Sans"/>
              </a:rPr>
              <a:t>Segundo nivel del esquema</a:t>
            </a:r>
          </a:p>
          <a:p>
            <a:pPr marL="1296000" lvl="2" indent="-288000">
              <a:spcAft>
                <a:spcPts val="635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Noto Sans"/>
              </a:rPr>
              <a:t>Tercer nivel del esquema</a:t>
            </a:r>
          </a:p>
          <a:p>
            <a:pPr marL="1728000" lvl="3" indent="-216000">
              <a:spcAft>
                <a:spcPts val="425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Cuarto nivel del esquema</a:t>
            </a:r>
          </a:p>
          <a:p>
            <a:pPr marL="2160000" lvl="4" indent="-216000">
              <a:spcAft>
                <a:spcPts val="213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Quinto nivel del esquema</a:t>
            </a:r>
          </a:p>
          <a:p>
            <a:pPr marL="2592000" lvl="5" indent="-216000">
              <a:spcAft>
                <a:spcPts val="213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Sexto nivel del esquema</a:t>
            </a:r>
          </a:p>
          <a:p>
            <a:pPr marL="3024000" lvl="6" indent="-216000">
              <a:spcAft>
                <a:spcPts val="213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Noto Sans"/>
              </a:rPr>
              <a:t>Séptimo nivel del esquema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dt"/>
          </p:nvPr>
        </p:nvSpPr>
        <p:spPr>
          <a:xfrm>
            <a:off x="45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Arial"/>
              </a:rPr>
              <a:t>&lt;fecha/hora&gt;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ftr"/>
          </p:nvPr>
        </p:nvSpPr>
        <p:spPr>
          <a:xfrm>
            <a:off x="3420000" y="5130000"/>
            <a:ext cx="32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s-ES" sz="1400" b="0" strike="noStrike" spc="-1">
                <a:latin typeface="Arial"/>
              </a:rPr>
              <a:t>&lt;pie de página&gt;</a:t>
            </a:r>
          </a:p>
        </p:txBody>
      </p:sp>
      <p:sp>
        <p:nvSpPr>
          <p:cNvPr id="91" name="PlaceHolder 7"/>
          <p:cNvSpPr>
            <a:spLocks noGrp="1"/>
          </p:cNvSpPr>
          <p:nvPr>
            <p:ph type="sldNum"/>
          </p:nvPr>
        </p:nvSpPr>
        <p:spPr>
          <a:xfrm>
            <a:off x="720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4CA98B2B-585E-40FB-AC01-71C3C89837DF}" type="slidenum">
              <a:rPr lang="es-ES" sz="1400" b="0" strike="noStrike" spc="-1">
                <a:latin typeface="Arial"/>
              </a:rPr>
              <a:t>‹Nº›</a:t>
            </a:fld>
            <a:endParaRPr lang="es-ES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350000" y="2340000"/>
            <a:ext cx="7380000" cy="1800000"/>
          </a:xfrm>
          <a:custGeom>
            <a:avLst/>
            <a:gdLst/>
            <a:ahLst/>
            <a:cxnLst/>
            <a:rect l="0" t="0" r="r" b="b"/>
            <a:pathLst>
              <a:path w="20502" h="5002">
                <a:moveTo>
                  <a:pt x="341" y="0"/>
                </a:moveTo>
                <a:lnTo>
                  <a:pt x="341" y="0"/>
                </a:lnTo>
                <a:cubicBezTo>
                  <a:pt x="281" y="0"/>
                  <a:pt x="222" y="16"/>
                  <a:pt x="171" y="46"/>
                </a:cubicBezTo>
                <a:cubicBezTo>
                  <a:pt x="119" y="76"/>
                  <a:pt x="76" y="119"/>
                  <a:pt x="46" y="171"/>
                </a:cubicBezTo>
                <a:cubicBezTo>
                  <a:pt x="16" y="222"/>
                  <a:pt x="0" y="281"/>
                  <a:pt x="0" y="341"/>
                </a:cubicBezTo>
                <a:lnTo>
                  <a:pt x="0" y="4659"/>
                </a:lnTo>
                <a:lnTo>
                  <a:pt x="0" y="4660"/>
                </a:lnTo>
                <a:cubicBezTo>
                  <a:pt x="0" y="4720"/>
                  <a:pt x="16" y="4779"/>
                  <a:pt x="46" y="4830"/>
                </a:cubicBezTo>
                <a:cubicBezTo>
                  <a:pt x="76" y="4882"/>
                  <a:pt x="119" y="4925"/>
                  <a:pt x="171" y="4955"/>
                </a:cubicBezTo>
                <a:cubicBezTo>
                  <a:pt x="222" y="4985"/>
                  <a:pt x="281" y="5001"/>
                  <a:pt x="341" y="5001"/>
                </a:cubicBezTo>
                <a:lnTo>
                  <a:pt x="20159" y="5001"/>
                </a:lnTo>
                <a:lnTo>
                  <a:pt x="20160" y="5001"/>
                </a:lnTo>
                <a:cubicBezTo>
                  <a:pt x="20220" y="5001"/>
                  <a:pt x="20279" y="4985"/>
                  <a:pt x="20330" y="4955"/>
                </a:cubicBezTo>
                <a:cubicBezTo>
                  <a:pt x="20382" y="4925"/>
                  <a:pt x="20425" y="4882"/>
                  <a:pt x="20455" y="4830"/>
                </a:cubicBezTo>
                <a:cubicBezTo>
                  <a:pt x="20485" y="4779"/>
                  <a:pt x="20501" y="4720"/>
                  <a:pt x="20501" y="4660"/>
                </a:cubicBezTo>
                <a:lnTo>
                  <a:pt x="20501" y="341"/>
                </a:lnTo>
                <a:lnTo>
                  <a:pt x="20501" y="341"/>
                </a:lnTo>
                <a:lnTo>
                  <a:pt x="20501" y="341"/>
                </a:lnTo>
                <a:cubicBezTo>
                  <a:pt x="20501" y="281"/>
                  <a:pt x="20485" y="222"/>
                  <a:pt x="20455" y="171"/>
                </a:cubicBezTo>
                <a:cubicBezTo>
                  <a:pt x="20425" y="119"/>
                  <a:pt x="20382" y="76"/>
                  <a:pt x="20330" y="46"/>
                </a:cubicBezTo>
                <a:cubicBezTo>
                  <a:pt x="20279" y="16"/>
                  <a:pt x="20220" y="0"/>
                  <a:pt x="20160" y="0"/>
                </a:cubicBezTo>
                <a:lnTo>
                  <a:pt x="341" y="0"/>
                </a:lnTo>
              </a:path>
            </a:pathLst>
          </a:custGeom>
          <a:solidFill>
            <a:srgbClr val="FFFFFF"/>
          </a:solidFill>
          <a:ln w="18000">
            <a:solidFill>
              <a:srgbClr val="B2B2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2"/>
          <p:cNvSpPr/>
          <p:nvPr/>
        </p:nvSpPr>
        <p:spPr>
          <a:xfrm>
            <a:off x="0" y="0"/>
            <a:ext cx="10080000" cy="810000"/>
          </a:xfrm>
          <a:prstGeom prst="rect">
            <a:avLst/>
          </a:prstGeom>
          <a:gradFill rotWithShape="0">
            <a:gsLst>
              <a:gs pos="0">
                <a:srgbClr val="81D41A"/>
              </a:gs>
              <a:gs pos="100000">
                <a:srgbClr val="00A933"/>
              </a:gs>
            </a:gsLst>
            <a:path path="circle">
              <a:fillToRect l="50000" r="50000" b="100000"/>
            </a:path>
          </a:gradFill>
          <a:ln w="1800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PlaceHolder 3"/>
          <p:cNvSpPr>
            <a:spLocks noGrp="1"/>
          </p:cNvSpPr>
          <p:nvPr>
            <p:ph type="title"/>
          </p:nvPr>
        </p:nvSpPr>
        <p:spPr>
          <a:xfrm>
            <a:off x="450000" y="90000"/>
            <a:ext cx="9090000" cy="63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Noto Sans"/>
              </a:rPr>
              <a:t>Pulse para editar el formato del texto de título</a:t>
            </a: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1368000" y="2322000"/>
            <a:ext cx="7344000" cy="1836000"/>
          </a:xfrm>
          <a:prstGeom prst="rect">
            <a:avLst/>
          </a:prstGeom>
        </p:spPr>
        <p:txBody>
          <a:bodyPr lIns="36000" tIns="36000" rIns="36000" bIns="36000">
            <a:normAutofit fontScale="73000"/>
          </a:bodyPr>
          <a:lstStyle/>
          <a:p>
            <a:pPr marL="432000" indent="-324000">
              <a:spcAft>
                <a:spcPts val="1049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Aft>
                <a:spcPts val="850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21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Aft>
                <a:spcPts val="635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Aft>
                <a:spcPts val="425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Aft>
                <a:spcPts val="213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Aft>
                <a:spcPts val="213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Aft>
                <a:spcPts val="213"/>
              </a:spcAft>
              <a:buClr>
                <a:srgbClr val="00A933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latin typeface="Arial"/>
              </a:rPr>
              <a:t>Séptimo nivel del esquema</a:t>
            </a:r>
          </a:p>
        </p:txBody>
      </p:sp>
      <p:sp>
        <p:nvSpPr>
          <p:cNvPr id="132" name="PlaceHolder 5"/>
          <p:cNvSpPr>
            <a:spLocks noGrp="1"/>
          </p:cNvSpPr>
          <p:nvPr>
            <p:ph type="dt"/>
          </p:nvPr>
        </p:nvSpPr>
        <p:spPr>
          <a:xfrm>
            <a:off x="45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Arial"/>
              </a:rPr>
              <a:t>&lt;fecha/hora&gt;</a:t>
            </a:r>
          </a:p>
        </p:txBody>
      </p:sp>
      <p:sp>
        <p:nvSpPr>
          <p:cNvPr id="133" name="PlaceHolder 6"/>
          <p:cNvSpPr>
            <a:spLocks noGrp="1"/>
          </p:cNvSpPr>
          <p:nvPr>
            <p:ph type="ftr"/>
          </p:nvPr>
        </p:nvSpPr>
        <p:spPr>
          <a:xfrm>
            <a:off x="3420000" y="5130000"/>
            <a:ext cx="32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s-ES" sz="1400" b="0" strike="noStrike" spc="-1">
                <a:latin typeface="Arial"/>
              </a:rPr>
              <a:t>&lt;pie de página&gt;</a:t>
            </a:r>
          </a:p>
        </p:txBody>
      </p:sp>
      <p:sp>
        <p:nvSpPr>
          <p:cNvPr id="134" name="PlaceHolder 7"/>
          <p:cNvSpPr>
            <a:spLocks noGrp="1"/>
          </p:cNvSpPr>
          <p:nvPr>
            <p:ph type="sldNum"/>
          </p:nvPr>
        </p:nvSpPr>
        <p:spPr>
          <a:xfrm>
            <a:off x="7200000" y="5130000"/>
            <a:ext cx="234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FFA66714-77F4-4473-AA74-794BD8031C34}" type="slidenum">
              <a:rPr lang="es-ES" sz="1400" b="0" strike="noStrike" spc="-1">
                <a:latin typeface="Arial"/>
              </a:rPr>
              <a:t>‹Nº›</a:t>
            </a:fld>
            <a:endParaRPr lang="es-ES" sz="1400" b="0" strike="noStrike" spc="-1">
              <a:latin typeface="Arial"/>
            </a:endParaRPr>
          </a:p>
        </p:txBody>
      </p:sp>
      <p:sp>
        <p:nvSpPr>
          <p:cNvPr id="135" name="TextShape 8"/>
          <p:cNvSpPr txBox="1"/>
          <p:nvPr/>
        </p:nvSpPr>
        <p:spPr>
          <a:xfrm>
            <a:off x="8640000" y="1980000"/>
            <a:ext cx="721800" cy="11116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s-ES" sz="7200" b="1" strike="noStrike" spc="-1">
                <a:solidFill>
                  <a:srgbClr val="00A933"/>
                </a:solidFill>
                <a:latin typeface="Arial"/>
              </a:rPr>
              <a:t>‘‘</a:t>
            </a:r>
            <a:endParaRPr lang="es-ES" sz="7200" b="0" strike="noStrike" spc="-1">
              <a:latin typeface="Arial"/>
            </a:endParaRPr>
          </a:p>
        </p:txBody>
      </p:sp>
      <p:sp>
        <p:nvSpPr>
          <p:cNvPr id="136" name="TextShape 9"/>
          <p:cNvSpPr txBox="1"/>
          <p:nvPr/>
        </p:nvSpPr>
        <p:spPr>
          <a:xfrm>
            <a:off x="630000" y="3780000"/>
            <a:ext cx="721800" cy="11116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s-ES" sz="7200" b="1" strike="noStrike" spc="-1">
                <a:solidFill>
                  <a:srgbClr val="00A933"/>
                </a:solidFill>
                <a:latin typeface="Arial"/>
              </a:rPr>
              <a:t>‘‘</a:t>
            </a:r>
            <a:endParaRPr lang="es-ES" sz="72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casiingeniosa.es/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95842" y="-8766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200" spc="-1" dirty="0" smtClean="0">
                <a:solidFill>
                  <a:srgbClr val="FFFFFF"/>
                </a:solidFill>
                <a:latin typeface="Source Serif Pro Black"/>
              </a:rPr>
              <a:t>ANIMALES </a:t>
            </a:r>
            <a:r>
              <a:rPr lang="es-ES" sz="3200" spc="-1" dirty="0" smtClean="0">
                <a:solidFill>
                  <a:srgbClr val="FFFFFF"/>
                </a:solidFill>
                <a:latin typeface="Source Serif Pro Black"/>
              </a:rPr>
              <a:t>INVERTEBRADOS – BIOLOGÍA </a:t>
            </a:r>
            <a:endParaRPr lang="es-ES" sz="3200" b="0" strike="noStrike" spc="-1" dirty="0">
              <a:solidFill>
                <a:srgbClr val="FFFFFF"/>
              </a:solidFill>
              <a:latin typeface="Noto Sans"/>
            </a:endParaRPr>
          </a:p>
        </p:txBody>
      </p:sp>
      <p:pic>
        <p:nvPicPr>
          <p:cNvPr id="174" name="Imagen 173"/>
          <p:cNvPicPr/>
          <p:nvPr/>
        </p:nvPicPr>
        <p:blipFill>
          <a:blip r:embed="rId2"/>
          <a:stretch/>
        </p:blipFill>
        <p:spPr>
          <a:xfrm>
            <a:off x="0" y="621234"/>
            <a:ext cx="10142162" cy="5049316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Anélidos  (gusanos anillados) 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7380000" y="1080000"/>
            <a:ext cx="2520000" cy="9932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81D41A"/>
                </a:solidFill>
                <a:latin typeface="Source Serif Pro Black"/>
              </a:rPr>
              <a:t>RESPIRACIÓN CUTÁNEA EN LOS ANÉLIDOS 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81D41A"/>
                </a:solidFill>
                <a:latin typeface="Source Serif Pro Black"/>
              </a:rPr>
              <a:t>RESPIRACIÓN BRANQUIAL EN LOS MARINOS </a:t>
            </a:r>
            <a:endParaRPr lang="es-ES" sz="1300" b="0" strike="noStrike" spc="-1" dirty="0"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180000" y="1166760"/>
            <a:ext cx="7200000" cy="9932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latin typeface="Source Serif Pro Black"/>
              </a:rPr>
              <a:t>Cuerpo cilíndrico y alargado.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latin typeface="Source Serif Pro Black"/>
              </a:rPr>
              <a:t>Presentan metamería: División del cuerpo en anillos denominados metámeros.  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latin typeface="Source Serif Pro Black"/>
              </a:rPr>
              <a:t>Tienen pequeños filamentos rígidos llamados quetas, para desplazarse. 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latin typeface="Source Serif Pro Black"/>
              </a:rPr>
              <a:t>Pueden ser parásitos o de vida libre: Sabandijuela, gusanos marinos y lombrices.</a:t>
            </a:r>
            <a:endParaRPr lang="es-ES" sz="1300" b="0" strike="noStrike" spc="-1">
              <a:latin typeface="Arial"/>
            </a:endParaRPr>
          </a:p>
        </p:txBody>
      </p:sp>
      <p:pic>
        <p:nvPicPr>
          <p:cNvPr id="268" name="Imagen 267"/>
          <p:cNvPicPr/>
          <p:nvPr/>
        </p:nvPicPr>
        <p:blipFill>
          <a:blip r:embed="rId2"/>
          <a:stretch/>
        </p:blipFill>
        <p:spPr>
          <a:xfrm>
            <a:off x="540000" y="2842920"/>
            <a:ext cx="2619000" cy="1657080"/>
          </a:xfrm>
          <a:prstGeom prst="rect">
            <a:avLst/>
          </a:prstGeom>
          <a:ln w="18000">
            <a:noFill/>
          </a:ln>
        </p:spPr>
      </p:pic>
      <p:pic>
        <p:nvPicPr>
          <p:cNvPr id="269" name="Imagen 268"/>
          <p:cNvPicPr/>
          <p:nvPr/>
        </p:nvPicPr>
        <p:blipFill>
          <a:blip r:embed="rId3"/>
          <a:stretch/>
        </p:blipFill>
        <p:spPr>
          <a:xfrm>
            <a:off x="3851280" y="2766960"/>
            <a:ext cx="2628720" cy="1733040"/>
          </a:xfrm>
          <a:prstGeom prst="rect">
            <a:avLst/>
          </a:prstGeom>
          <a:ln w="18000">
            <a:noFill/>
          </a:ln>
        </p:spPr>
      </p:pic>
      <p:pic>
        <p:nvPicPr>
          <p:cNvPr id="270" name="Imagen 269"/>
          <p:cNvPicPr/>
          <p:nvPr/>
        </p:nvPicPr>
        <p:blipFill>
          <a:blip r:embed="rId4"/>
          <a:stretch/>
        </p:blipFill>
        <p:spPr>
          <a:xfrm>
            <a:off x="7020000" y="2842920"/>
            <a:ext cx="2761920" cy="165708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Moluscos 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7020000" y="1080000"/>
            <a:ext cx="2880000" cy="121896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DIGESTIÓN EXTRACELULAR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RESPIRACIÓN BRANQUIAL 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EXOESQUELETO 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180000" y="900000"/>
            <a:ext cx="6300000" cy="30247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Simetría bilateral.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Cuerpo blando y no segmentados.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La mayoría son acuáticos pero también </a:t>
            </a:r>
            <a:r>
              <a:rPr lang="es-ES" sz="1300" b="0" strike="noStrike" spc="-1" dirty="0" smtClean="0">
                <a:latin typeface="Source Serif Pro Black"/>
              </a:rPr>
              <a:t>hay </a:t>
            </a:r>
            <a:r>
              <a:rPr lang="es-ES" sz="1300" b="0" strike="noStrike" spc="-1" dirty="0">
                <a:latin typeface="Source Serif Pro Black"/>
              </a:rPr>
              <a:t>terrestres.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Son 3 grupos: Gasterópodos, bivalvos, cefalópodos. 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ES" sz="1300" b="0" strike="noStrike" spc="-1" dirty="0">
              <a:latin typeface="Arial"/>
            </a:endParaRPr>
          </a:p>
          <a:p>
            <a:pPr marL="2160000" lvl="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 smtClean="0">
                <a:latin typeface="Source Serif Pro Black"/>
              </a:rPr>
              <a:t>REGIONES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La cabeza : Tiene los órganos de los sentidos: Boca, los ojos y los tentáculos.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La masa visceral: Contiene la mayoría de los órganos internos, esta rodeada por el manto que tiene unas células que segregan una estructura calcaría  llamada  concha que puede ser externa o interna.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El pie : Un órgano musculoso  que posee diferentes funciones en cada una de las clases de moluscos.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ES" sz="1300" b="0" strike="noStrike" spc="-1" dirty="0">
              <a:latin typeface="Arial"/>
            </a:endParaRPr>
          </a:p>
        </p:txBody>
      </p:sp>
      <p:pic>
        <p:nvPicPr>
          <p:cNvPr id="274" name="Imagen 273"/>
          <p:cNvPicPr/>
          <p:nvPr/>
        </p:nvPicPr>
        <p:blipFill>
          <a:blip r:embed="rId2"/>
          <a:stretch/>
        </p:blipFill>
        <p:spPr>
          <a:xfrm>
            <a:off x="562680" y="3924720"/>
            <a:ext cx="2857320" cy="1599840"/>
          </a:xfrm>
          <a:prstGeom prst="rect">
            <a:avLst/>
          </a:prstGeom>
          <a:ln w="18000">
            <a:noFill/>
          </a:ln>
        </p:spPr>
      </p:pic>
      <p:pic>
        <p:nvPicPr>
          <p:cNvPr id="275" name="Imagen 274"/>
          <p:cNvPicPr/>
          <p:nvPr/>
        </p:nvPicPr>
        <p:blipFill>
          <a:blip r:embed="rId3"/>
          <a:stretch/>
        </p:blipFill>
        <p:spPr>
          <a:xfrm>
            <a:off x="7200000" y="3837240"/>
            <a:ext cx="2619000" cy="1742760"/>
          </a:xfrm>
          <a:prstGeom prst="rect">
            <a:avLst/>
          </a:prstGeom>
          <a:ln w="18000">
            <a:noFill/>
          </a:ln>
        </p:spPr>
      </p:pic>
      <p:pic>
        <p:nvPicPr>
          <p:cNvPr id="276" name="Imagen 275"/>
          <p:cNvPicPr/>
          <p:nvPr/>
        </p:nvPicPr>
        <p:blipFill>
          <a:blip r:embed="rId4"/>
          <a:stretch/>
        </p:blipFill>
        <p:spPr>
          <a:xfrm>
            <a:off x="3811320" y="3924720"/>
            <a:ext cx="3028680" cy="162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397870" y="96434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spc="-1" dirty="0" smtClean="0">
                <a:solidFill>
                  <a:srgbClr val="FFFFFF"/>
                </a:solidFill>
                <a:latin typeface="Source Serif Pro Black"/>
              </a:rPr>
              <a:t>Recurso Educativo</a:t>
            </a:r>
            <a:endParaRPr lang="es-ES" sz="3300" b="0" strike="noStrike" spc="-1" dirty="0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179998" y="1667817"/>
            <a:ext cx="6300000" cy="1892061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spc="-1" dirty="0" smtClean="0">
                <a:latin typeface="Source Serif Pro Black"/>
              </a:rPr>
              <a:t>Comparto este excelente trabajo, diseñado para facilitar el aprendizaje sobre los animales invertebrados de Ciencias Naturales en primaria.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 dirty="0" smtClean="0">
                <a:latin typeface="Source Serif Pro Black"/>
              </a:rPr>
              <a:t>Es una presentación muy dinámica, que ofrece un recorrido con  imágenes y esquemas</a:t>
            </a:r>
            <a:r>
              <a:rPr lang="es-ES" sz="1400" spc="-1" dirty="0" smtClean="0">
                <a:latin typeface="Source Serif Pro Black"/>
              </a:rPr>
              <a:t> para entender este grupo tan variado de animales.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 dirty="0" smtClean="0">
                <a:latin typeface="Source Serif Pro Black"/>
              </a:rPr>
              <a:t>Recurso ideal para utilizar en el aula o como material de repaso en casa.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 dirty="0" smtClean="0">
                <a:latin typeface="Source Serif Pro Black"/>
              </a:rPr>
              <a:t>¡Espero que os sirva de ayuda! 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730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Shape 2"/>
          <p:cNvSpPr txBox="1"/>
          <p:nvPr/>
        </p:nvSpPr>
        <p:spPr>
          <a:xfrm>
            <a:off x="6358918" y="2057327"/>
            <a:ext cx="3860025" cy="1565371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spc="-1" dirty="0" smtClean="0">
                <a:latin typeface="Source Serif Pro Black"/>
              </a:rPr>
              <a:t>RECURSO : </a:t>
            </a:r>
            <a:r>
              <a:rPr lang="es-ES" sz="1300" spc="-1" dirty="0" smtClean="0">
                <a:solidFill>
                  <a:srgbClr val="81D41A"/>
                </a:solidFill>
                <a:latin typeface="Source Serif Pro Black"/>
              </a:rPr>
              <a:t>LOS INVERTEBRADOS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spc="-1" dirty="0" smtClean="0">
                <a:latin typeface="Source Serif Pro Black"/>
              </a:rPr>
              <a:t>TEMÁTICA: </a:t>
            </a:r>
            <a:r>
              <a:rPr lang="es-ES" sz="1300" spc="-1" dirty="0" smtClean="0">
                <a:solidFill>
                  <a:srgbClr val="81D41A"/>
                </a:solidFill>
                <a:latin typeface="Source Serif Pro Black"/>
              </a:rPr>
              <a:t>CIENCIAS NATURALES- EDUCACIÓN</a:t>
            </a:r>
            <a:r>
              <a:rPr lang="es-ES" sz="1300" b="0" strike="noStrike" spc="-1" dirty="0" smtClean="0">
                <a:solidFill>
                  <a:srgbClr val="81D41A"/>
                </a:solidFill>
                <a:latin typeface="Source Serif Pro Black"/>
              </a:rPr>
              <a:t> PRIMARIA.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spc="-1" dirty="0" smtClean="0">
                <a:latin typeface="Source Serif Pro Black"/>
              </a:rPr>
              <a:t>USO: </a:t>
            </a:r>
            <a:r>
              <a:rPr lang="es-ES" sz="1300" spc="-1" dirty="0" smtClean="0">
                <a:solidFill>
                  <a:srgbClr val="81D41A"/>
                </a:solidFill>
                <a:latin typeface="Source Serif Pro Black"/>
              </a:rPr>
              <a:t>LIBRE Y GRATUITO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 smtClean="0">
                <a:latin typeface="Source Serif Pro Black"/>
              </a:rPr>
              <a:t>¡Visita mi web </a:t>
            </a:r>
            <a:r>
              <a:rPr lang="es-ES" sz="1300" b="0" strike="noStrike" spc="-1" dirty="0" smtClean="0">
                <a:solidFill>
                  <a:srgbClr val="81D41A"/>
                </a:solidFill>
                <a:latin typeface="Source Serif Pro Black"/>
              </a:rPr>
              <a:t>para descargar más contenidos de apoyo escolar.</a:t>
            </a:r>
            <a:endParaRPr lang="es-ES" sz="1300" b="0" strike="noStrike" spc="-1" dirty="0">
              <a:latin typeface="Arial"/>
            </a:endParaRPr>
          </a:p>
        </p:txBody>
      </p:sp>
      <p:sp>
        <p:nvSpPr>
          <p:cNvPr id="16" name="TextShape 3"/>
          <p:cNvSpPr txBox="1"/>
          <p:nvPr/>
        </p:nvSpPr>
        <p:spPr>
          <a:xfrm>
            <a:off x="1678313" y="4334675"/>
            <a:ext cx="6300000" cy="1102864"/>
          </a:xfrm>
          <a:prstGeom prst="rect">
            <a:avLst/>
          </a:prstGeom>
          <a:solidFill>
            <a:schemeClr val="bg1">
              <a:lumMod val="85000"/>
            </a:schemeClr>
          </a:solidFill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000" spc="-1" dirty="0" smtClean="0">
                <a:latin typeface="Source Serif Pro Black"/>
              </a:rPr>
              <a:t>NOTA ACLARATORIA: </a:t>
            </a:r>
          </a:p>
          <a:p>
            <a:pPr>
              <a:buClr>
                <a:srgbClr val="000000"/>
              </a:buClr>
              <a:buSzPct val="45000"/>
            </a:pPr>
            <a:r>
              <a:rPr lang="es-ES" sz="1000" spc="-1" dirty="0" smtClean="0">
                <a:solidFill>
                  <a:schemeClr val="bg1">
                    <a:lumMod val="50000"/>
                  </a:schemeClr>
                </a:solidFill>
                <a:latin typeface="Source Serif Pro Black"/>
              </a:rPr>
              <a:t>Este trabajo es un proyecto personal realizado con fines de estudio. Comparto este recurso de forma gratuita como material complementario.</a:t>
            </a:r>
          </a:p>
          <a:p>
            <a:pPr>
              <a:buClr>
                <a:srgbClr val="000000"/>
              </a:buClr>
              <a:buSzPct val="45000"/>
            </a:pPr>
            <a:r>
              <a:rPr lang="es-ES" sz="1000" b="0" strike="noStrike" spc="-1" dirty="0" smtClean="0">
                <a:solidFill>
                  <a:schemeClr val="bg1">
                    <a:lumMod val="50000"/>
                  </a:schemeClr>
                </a:solidFill>
                <a:latin typeface="Source Serif Pro Black"/>
              </a:rPr>
              <a:t>Recordar contrastar siempre la información con los libros oficiales.</a:t>
            </a:r>
          </a:p>
          <a:p>
            <a:pPr>
              <a:buClr>
                <a:srgbClr val="000000"/>
              </a:buClr>
              <a:buSzPct val="45000"/>
            </a:pPr>
            <a:r>
              <a:rPr lang="es-ES" sz="1000" spc="-1" dirty="0" smtClean="0">
                <a:solidFill>
                  <a:schemeClr val="bg1">
                    <a:lumMod val="50000"/>
                  </a:schemeClr>
                </a:solidFill>
                <a:latin typeface="Source Serif Pro Black"/>
              </a:rPr>
              <a:t>Este material no sustituye la labor de un profesional de la enseñanza.</a:t>
            </a:r>
            <a:endParaRPr lang="es-ES" sz="10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9" name="Imagen 8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36" y="3463559"/>
            <a:ext cx="1042434" cy="5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3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54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Los animales invertebrados 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7560000" y="900000"/>
            <a:ext cx="2340000" cy="2121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5EB91E"/>
                </a:solidFill>
                <a:latin typeface="Source Serif Pro Black"/>
              </a:rPr>
              <a:t>REPRODUCCIÓN SEXUAL Y EN ALGUNOS CASOS TAMBIÉN ASEXUAL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5EB91E"/>
                </a:solidFill>
                <a:latin typeface="Source Serif Pro Black"/>
              </a:rPr>
              <a:t>OVÍPAROS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5EB91E"/>
                </a:solidFill>
                <a:latin typeface="Source Serif Pro Black"/>
              </a:rPr>
              <a:t>MUCHOS PRESENTAN DESENVOLVIMIENTO INDIRECTO Y METAMORFOSE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177" name="TextShape 3"/>
          <p:cNvSpPr txBox="1"/>
          <p:nvPr/>
        </p:nvSpPr>
        <p:spPr>
          <a:xfrm>
            <a:off x="180000" y="1080000"/>
            <a:ext cx="7380000" cy="26600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000000"/>
                </a:solidFill>
                <a:latin typeface="Source Serif Pro Black"/>
              </a:rPr>
              <a:t>Los invertebrados son el grupo de animales más numerosos del planeta; es un grupo muy homogéneo que presenta una gran variedad en sus características.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000000"/>
                </a:solidFill>
                <a:latin typeface="Source Serif Pro Black"/>
              </a:rPr>
              <a:t>                                                        </a:t>
            </a:r>
            <a:r>
              <a:rPr lang="es-ES" sz="1800" b="0" strike="noStrike" spc="-1">
                <a:solidFill>
                  <a:srgbClr val="5EB91E"/>
                </a:solidFill>
                <a:latin typeface="Source Serif Pro Black"/>
              </a:rPr>
              <a:t> CARACTERÍSTICAS 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000000"/>
                </a:solidFill>
                <a:latin typeface="Source Serif Pro Black"/>
              </a:rPr>
              <a:t>Su tamaño es muy variado algunas veces muy grande y otras diminuto como una pulga.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000000"/>
                </a:solidFill>
                <a:latin typeface="Source Serif Pro Black"/>
              </a:rPr>
              <a:t>Su forma de desplazarse puede ser en movimiento o sésil, eso quiere decir, que el ser esta pegado al suelo y no tiene ningún tipo de movimiento.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000000"/>
                </a:solidFill>
                <a:latin typeface="Source Serif Pro Black"/>
              </a:rPr>
              <a:t>La presencia de su esqueleto pueden prescindir básicamente de el o tener un exoesqueleto, como los insectos, o carecer de el como las babosas.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000000"/>
                </a:solidFill>
                <a:latin typeface="Source Serif Pro Black"/>
              </a:rPr>
              <a:t>Los ambientes que habitan los invertebrados son acuáticos o terrestres. </a:t>
            </a:r>
            <a:endParaRPr lang="es-ES" sz="1300" b="0" strike="noStrike" spc="-1">
              <a:latin typeface="Arial"/>
            </a:endParaRPr>
          </a:p>
        </p:txBody>
      </p:sp>
      <p:pic>
        <p:nvPicPr>
          <p:cNvPr id="178" name="Imagen 177"/>
          <p:cNvPicPr/>
          <p:nvPr/>
        </p:nvPicPr>
        <p:blipFill>
          <a:blip r:embed="rId2"/>
          <a:stretch/>
        </p:blipFill>
        <p:spPr>
          <a:xfrm>
            <a:off x="540000" y="3780000"/>
            <a:ext cx="3420000" cy="1800000"/>
          </a:xfrm>
          <a:prstGeom prst="rect">
            <a:avLst/>
          </a:prstGeom>
          <a:ln w="18000">
            <a:noFill/>
          </a:ln>
        </p:spPr>
      </p:pic>
      <p:pic>
        <p:nvPicPr>
          <p:cNvPr id="179" name="Imagen 178"/>
          <p:cNvPicPr/>
          <p:nvPr/>
        </p:nvPicPr>
        <p:blipFill>
          <a:blip r:embed="rId3"/>
          <a:stretch/>
        </p:blipFill>
        <p:spPr>
          <a:xfrm>
            <a:off x="6480000" y="3129480"/>
            <a:ext cx="2270880" cy="19105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Tipos de animales invertebrados 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180000" y="810000"/>
            <a:ext cx="360000" cy="4770000"/>
          </a:xfrm>
          <a:custGeom>
            <a:avLst/>
            <a:gdLst/>
            <a:ahLst/>
            <a:cxnLst/>
            <a:rect l="0" t="0" r="r" b="b"/>
            <a:pathLst>
              <a:path w="1002" h="13252">
                <a:moveTo>
                  <a:pt x="1001" y="0"/>
                </a:moveTo>
                <a:cubicBezTo>
                  <a:pt x="750" y="0"/>
                  <a:pt x="500" y="552"/>
                  <a:pt x="500" y="1104"/>
                </a:cubicBezTo>
                <a:lnTo>
                  <a:pt x="500" y="5521"/>
                </a:lnTo>
                <a:cubicBezTo>
                  <a:pt x="500" y="6073"/>
                  <a:pt x="250" y="6625"/>
                  <a:pt x="0" y="6625"/>
                </a:cubicBezTo>
                <a:cubicBezTo>
                  <a:pt x="250" y="6625"/>
                  <a:pt x="500" y="7177"/>
                  <a:pt x="500" y="7729"/>
                </a:cubicBezTo>
                <a:lnTo>
                  <a:pt x="500" y="12146"/>
                </a:lnTo>
                <a:cubicBezTo>
                  <a:pt x="500" y="12698"/>
                  <a:pt x="750" y="13251"/>
                  <a:pt x="1001" y="13251"/>
                </a:cubicBezTo>
              </a:path>
            </a:pathLst>
          </a:custGeom>
          <a:gradFill rotWithShape="0">
            <a:gsLst>
              <a:gs pos="0">
                <a:srgbClr val="3FAF46"/>
              </a:gs>
              <a:gs pos="100000">
                <a:srgbClr val="BBE33D">
                  <a:alpha val="0"/>
                </a:srgbClr>
              </a:gs>
            </a:gsLst>
            <a:lin ang="3600000"/>
          </a:gradFill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TextShape 3"/>
          <p:cNvSpPr txBox="1"/>
          <p:nvPr/>
        </p:nvSpPr>
        <p:spPr>
          <a:xfrm>
            <a:off x="720000" y="900000"/>
            <a:ext cx="6840000" cy="5418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Poríferos: </a:t>
            </a:r>
            <a:r>
              <a:rPr lang="es-ES" sz="1300" b="0" strike="noStrike" spc="-1" dirty="0">
                <a:solidFill>
                  <a:srgbClr val="3FAF46"/>
                </a:solidFill>
                <a:latin typeface="Source Serif Pro Black"/>
              </a:rPr>
              <a:t>Animales muy simples, con el cuerpo cubierto de poros. Viven fijos en </a:t>
            </a:r>
            <a:endParaRPr lang="es-ES" sz="1300" spc="-1" dirty="0">
              <a:solidFill>
                <a:srgbClr val="3FAF46"/>
              </a:solidFill>
              <a:latin typeface="Source Serif Pro Black"/>
            </a:endParaRPr>
          </a:p>
          <a:p>
            <a:pPr>
              <a:buClr>
                <a:srgbClr val="000000"/>
              </a:buClr>
              <a:buSzPct val="45000"/>
            </a:pPr>
            <a:r>
              <a:rPr lang="es-ES" sz="1300" b="0" strike="noStrike" spc="-1" dirty="0" smtClean="0">
                <a:solidFill>
                  <a:srgbClr val="3FAF46"/>
                </a:solidFill>
                <a:latin typeface="Source Serif Pro Black"/>
              </a:rPr>
              <a:t>el </a:t>
            </a:r>
            <a:r>
              <a:rPr lang="es-ES" sz="1300" b="0" strike="noStrike" spc="-1" dirty="0">
                <a:solidFill>
                  <a:srgbClr val="3FAF46"/>
                </a:solidFill>
                <a:latin typeface="Source Serif Pro Black"/>
              </a:rPr>
              <a:t>fondo del mar. Son las esponjas.</a:t>
            </a:r>
            <a:endParaRPr lang="es-ES" sz="1300" b="0" strike="noStrike" spc="-1" dirty="0">
              <a:latin typeface="Arial"/>
            </a:endParaRPr>
          </a:p>
        </p:txBody>
      </p:sp>
      <p:pic>
        <p:nvPicPr>
          <p:cNvPr id="183" name="Imagen 182"/>
          <p:cNvPicPr/>
          <p:nvPr/>
        </p:nvPicPr>
        <p:blipFill>
          <a:blip r:embed="rId2"/>
          <a:stretch/>
        </p:blipFill>
        <p:spPr>
          <a:xfrm>
            <a:off x="8640000" y="900000"/>
            <a:ext cx="1260000" cy="900000"/>
          </a:xfrm>
          <a:prstGeom prst="rect">
            <a:avLst/>
          </a:prstGeom>
          <a:ln w="18000">
            <a:noFill/>
          </a:ln>
        </p:spPr>
      </p:pic>
      <p:pic>
        <p:nvPicPr>
          <p:cNvPr id="184" name="Imagen 183"/>
          <p:cNvPicPr/>
          <p:nvPr/>
        </p:nvPicPr>
        <p:blipFill>
          <a:blip r:embed="rId3"/>
          <a:stretch/>
        </p:blipFill>
        <p:spPr>
          <a:xfrm>
            <a:off x="7380000" y="900000"/>
            <a:ext cx="1260000" cy="900000"/>
          </a:xfrm>
          <a:prstGeom prst="rect">
            <a:avLst/>
          </a:prstGeom>
          <a:ln w="18000">
            <a:noFill/>
          </a:ln>
        </p:spPr>
      </p:pic>
      <p:sp>
        <p:nvSpPr>
          <p:cNvPr id="185" name="TextShape 4"/>
          <p:cNvSpPr txBox="1"/>
          <p:nvPr/>
        </p:nvSpPr>
        <p:spPr>
          <a:xfrm>
            <a:off x="720000" y="1829160"/>
            <a:ext cx="648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>
                <a:latin typeface="Source Serif Pro Black"/>
              </a:rPr>
              <a:t>Cnidarios:</a:t>
            </a:r>
            <a:r>
              <a:rPr lang="es-ES" sz="1200" b="0" strike="noStrike" spc="-1">
                <a:solidFill>
                  <a:srgbClr val="3FAF46"/>
                </a:solidFill>
                <a:latin typeface="Source Serif Pro Black"/>
              </a:rPr>
              <a:t> Cuerpo blando con forma de saco. Viven en el mar. Son las anémonas, corales y medusas.</a:t>
            </a:r>
            <a:endParaRPr lang="es-ES" sz="1200" b="0" strike="noStrike" spc="-1">
              <a:latin typeface="Arial"/>
            </a:endParaRPr>
          </a:p>
        </p:txBody>
      </p:sp>
      <p:pic>
        <p:nvPicPr>
          <p:cNvPr id="186" name="Imagen 185"/>
          <p:cNvPicPr/>
          <p:nvPr/>
        </p:nvPicPr>
        <p:blipFill>
          <a:blip r:embed="rId4"/>
          <a:stretch/>
        </p:blipFill>
        <p:spPr>
          <a:xfrm>
            <a:off x="7380000" y="1800000"/>
            <a:ext cx="1260000" cy="898920"/>
          </a:xfrm>
          <a:prstGeom prst="rect">
            <a:avLst/>
          </a:prstGeom>
          <a:ln w="18000">
            <a:noFill/>
          </a:ln>
        </p:spPr>
      </p:pic>
      <p:pic>
        <p:nvPicPr>
          <p:cNvPr id="187" name="Imagen 186"/>
          <p:cNvPicPr/>
          <p:nvPr/>
        </p:nvPicPr>
        <p:blipFill>
          <a:blip r:embed="rId5"/>
          <a:stretch/>
        </p:blipFill>
        <p:spPr>
          <a:xfrm>
            <a:off x="8640000" y="1800000"/>
            <a:ext cx="1260000" cy="900000"/>
          </a:xfrm>
          <a:prstGeom prst="rect">
            <a:avLst/>
          </a:prstGeom>
          <a:ln w="18000">
            <a:noFill/>
          </a:ln>
        </p:spPr>
      </p:pic>
      <p:sp>
        <p:nvSpPr>
          <p:cNvPr id="188" name="TextShape 5"/>
          <p:cNvSpPr txBox="1"/>
          <p:nvPr/>
        </p:nvSpPr>
        <p:spPr>
          <a:xfrm>
            <a:off x="720000" y="2700000"/>
            <a:ext cx="648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>
                <a:latin typeface="Source Serif Pro Black"/>
              </a:rPr>
              <a:t>Platihelmintos:</a:t>
            </a:r>
            <a:r>
              <a:rPr lang="es-ES" sz="1200" b="0" strike="noStrike" spc="-1">
                <a:solidFill>
                  <a:srgbClr val="3FAF46"/>
                </a:solidFill>
                <a:latin typeface="Source Serif Pro Black"/>
              </a:rPr>
              <a:t> Cuerpo blando, con forma alargada y plana. Por ejemplo la tenia y las planaria.</a:t>
            </a:r>
            <a:endParaRPr lang="es-ES" sz="1200" b="0" strike="noStrike" spc="-1">
              <a:latin typeface="Arial"/>
            </a:endParaRPr>
          </a:p>
        </p:txBody>
      </p:sp>
      <p:pic>
        <p:nvPicPr>
          <p:cNvPr id="189" name="Imagen 188"/>
          <p:cNvPicPr/>
          <p:nvPr/>
        </p:nvPicPr>
        <p:blipFill>
          <a:blip r:embed="rId6"/>
          <a:stretch/>
        </p:blipFill>
        <p:spPr>
          <a:xfrm>
            <a:off x="7380000" y="2700000"/>
            <a:ext cx="1260000" cy="898920"/>
          </a:xfrm>
          <a:prstGeom prst="rect">
            <a:avLst/>
          </a:prstGeom>
          <a:ln w="18000">
            <a:noFill/>
          </a:ln>
        </p:spPr>
      </p:pic>
      <p:pic>
        <p:nvPicPr>
          <p:cNvPr id="190" name="Imagen 189"/>
          <p:cNvPicPr/>
          <p:nvPr/>
        </p:nvPicPr>
        <p:blipFill>
          <a:blip r:embed="rId7"/>
          <a:stretch/>
        </p:blipFill>
        <p:spPr>
          <a:xfrm>
            <a:off x="8640000" y="2700000"/>
            <a:ext cx="1260000" cy="900000"/>
          </a:xfrm>
          <a:prstGeom prst="rect">
            <a:avLst/>
          </a:prstGeom>
          <a:ln w="18000">
            <a:noFill/>
          </a:ln>
        </p:spPr>
      </p:pic>
      <p:sp>
        <p:nvSpPr>
          <p:cNvPr id="191" name="TextShape 6"/>
          <p:cNvSpPr txBox="1"/>
          <p:nvPr/>
        </p:nvSpPr>
        <p:spPr>
          <a:xfrm>
            <a:off x="720000" y="3613680"/>
            <a:ext cx="684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>
                <a:latin typeface="Source Serif Pro Black"/>
              </a:rPr>
              <a:t>Nematodos: </a:t>
            </a:r>
            <a:r>
              <a:rPr lang="es-ES" sz="1200" b="0" strike="noStrike" spc="-1">
                <a:solidFill>
                  <a:srgbClr val="3FAF46"/>
                </a:solidFill>
                <a:latin typeface="Source Serif Pro Black"/>
              </a:rPr>
              <a:t>Animales blandos y cilíndricos,con el cuerpo sin dividir. Un ejemplo las lombrices intestinales.</a:t>
            </a:r>
            <a:endParaRPr lang="es-ES" sz="1200" b="0" strike="noStrike" spc="-1">
              <a:latin typeface="Arial"/>
            </a:endParaRPr>
          </a:p>
        </p:txBody>
      </p:sp>
      <p:pic>
        <p:nvPicPr>
          <p:cNvPr id="192" name="Imagen 191"/>
          <p:cNvPicPr/>
          <p:nvPr/>
        </p:nvPicPr>
        <p:blipFill>
          <a:blip r:embed="rId8"/>
          <a:stretch/>
        </p:blipFill>
        <p:spPr>
          <a:xfrm>
            <a:off x="7380000" y="3600000"/>
            <a:ext cx="1260000" cy="898920"/>
          </a:xfrm>
          <a:prstGeom prst="rect">
            <a:avLst/>
          </a:prstGeom>
          <a:ln w="18000">
            <a:noFill/>
          </a:ln>
        </p:spPr>
      </p:pic>
      <p:sp>
        <p:nvSpPr>
          <p:cNvPr id="193" name="TextShape 7"/>
          <p:cNvSpPr txBox="1"/>
          <p:nvPr/>
        </p:nvSpPr>
        <p:spPr>
          <a:xfrm>
            <a:off x="720000" y="3614040"/>
            <a:ext cx="684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>
                <a:latin typeface="Source Serif Pro Black"/>
              </a:rPr>
              <a:t>Nematodos: </a:t>
            </a:r>
            <a:r>
              <a:rPr lang="es-ES" sz="1200" b="0" strike="noStrike" spc="-1">
                <a:solidFill>
                  <a:srgbClr val="3FAF46"/>
                </a:solidFill>
                <a:latin typeface="Source Serif Pro Black"/>
              </a:rPr>
              <a:t>Animales blandos y cilíndricos,con el cuerpo sin dividir. Un ejemplo las lombrices intestinales.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194" name="TextShape 8"/>
          <p:cNvSpPr txBox="1"/>
          <p:nvPr/>
        </p:nvSpPr>
        <p:spPr>
          <a:xfrm>
            <a:off x="720000" y="3614040"/>
            <a:ext cx="684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>
                <a:latin typeface="Source Serif Pro Black"/>
              </a:rPr>
              <a:t>Nematodos: </a:t>
            </a:r>
            <a:r>
              <a:rPr lang="es-ES" sz="1200" b="0" strike="noStrike" spc="-1">
                <a:solidFill>
                  <a:srgbClr val="3FAF46"/>
                </a:solidFill>
                <a:latin typeface="Source Serif Pro Black"/>
              </a:rPr>
              <a:t>Animales blandos y cilíndricos,con el cuerpo sin dividir. Un ejemplo las lombrices intestinales.</a:t>
            </a:r>
            <a:endParaRPr lang="es-ES" sz="1200" b="0" strike="noStrike" spc="-1">
              <a:latin typeface="Arial"/>
            </a:endParaRPr>
          </a:p>
        </p:txBody>
      </p:sp>
      <p:pic>
        <p:nvPicPr>
          <p:cNvPr id="195" name="Imagen 194"/>
          <p:cNvPicPr/>
          <p:nvPr/>
        </p:nvPicPr>
        <p:blipFill>
          <a:blip r:embed="rId9"/>
          <a:stretch/>
        </p:blipFill>
        <p:spPr>
          <a:xfrm>
            <a:off x="8640000" y="3600000"/>
            <a:ext cx="1260000" cy="900000"/>
          </a:xfrm>
          <a:prstGeom prst="rect">
            <a:avLst/>
          </a:prstGeom>
          <a:ln w="18000">
            <a:noFill/>
          </a:ln>
        </p:spPr>
      </p:pic>
      <p:sp>
        <p:nvSpPr>
          <p:cNvPr id="196" name="TextShape 9"/>
          <p:cNvSpPr txBox="1"/>
          <p:nvPr/>
        </p:nvSpPr>
        <p:spPr>
          <a:xfrm>
            <a:off x="720000" y="4513680"/>
            <a:ext cx="648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>
                <a:latin typeface="Source Serif Pro Black"/>
              </a:rPr>
              <a:t>Anélidos: </a:t>
            </a:r>
            <a:r>
              <a:rPr lang="es-ES" sz="1200" b="0" strike="noStrike" spc="-1">
                <a:solidFill>
                  <a:srgbClr val="3FAF46"/>
                </a:solidFill>
                <a:latin typeface="Source Serif Pro Black"/>
              </a:rPr>
              <a:t>Cuerpo blando, alargado y cilíndrico, dividido en anillos. Las babosas pertenecen a este grupo.</a:t>
            </a:r>
            <a:endParaRPr lang="es-ES" sz="1200" b="0" strike="noStrike" spc="-1">
              <a:latin typeface="Arial"/>
            </a:endParaRPr>
          </a:p>
        </p:txBody>
      </p:sp>
      <p:pic>
        <p:nvPicPr>
          <p:cNvPr id="197" name="Imagen 196"/>
          <p:cNvPicPr/>
          <p:nvPr/>
        </p:nvPicPr>
        <p:blipFill>
          <a:blip r:embed="rId10"/>
          <a:stretch/>
        </p:blipFill>
        <p:spPr>
          <a:xfrm>
            <a:off x="7380000" y="4500000"/>
            <a:ext cx="1260000" cy="901080"/>
          </a:xfrm>
          <a:prstGeom prst="rect">
            <a:avLst/>
          </a:prstGeom>
          <a:ln w="18000">
            <a:noFill/>
          </a:ln>
        </p:spPr>
      </p:pic>
      <p:pic>
        <p:nvPicPr>
          <p:cNvPr id="198" name="Imagen 197"/>
          <p:cNvPicPr/>
          <p:nvPr/>
        </p:nvPicPr>
        <p:blipFill>
          <a:blip r:embed="rId11"/>
          <a:stretch/>
        </p:blipFill>
        <p:spPr>
          <a:xfrm>
            <a:off x="8640000" y="4500000"/>
            <a:ext cx="1260000" cy="90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Tipos de animales invertebrados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180360" y="810360"/>
            <a:ext cx="360000" cy="4770000"/>
          </a:xfrm>
          <a:custGeom>
            <a:avLst/>
            <a:gdLst/>
            <a:ahLst/>
            <a:cxnLst/>
            <a:rect l="0" t="0" r="r" b="b"/>
            <a:pathLst>
              <a:path w="1002" h="13252">
                <a:moveTo>
                  <a:pt x="1001" y="0"/>
                </a:moveTo>
                <a:cubicBezTo>
                  <a:pt x="750" y="0"/>
                  <a:pt x="500" y="552"/>
                  <a:pt x="500" y="1104"/>
                </a:cubicBezTo>
                <a:lnTo>
                  <a:pt x="500" y="5521"/>
                </a:lnTo>
                <a:cubicBezTo>
                  <a:pt x="500" y="6073"/>
                  <a:pt x="250" y="6625"/>
                  <a:pt x="0" y="6625"/>
                </a:cubicBezTo>
                <a:cubicBezTo>
                  <a:pt x="250" y="6625"/>
                  <a:pt x="500" y="7177"/>
                  <a:pt x="500" y="7729"/>
                </a:cubicBezTo>
                <a:lnTo>
                  <a:pt x="500" y="12146"/>
                </a:lnTo>
                <a:cubicBezTo>
                  <a:pt x="500" y="12698"/>
                  <a:pt x="750" y="13251"/>
                  <a:pt x="1001" y="13251"/>
                </a:cubicBezTo>
              </a:path>
            </a:pathLst>
          </a:custGeom>
          <a:gradFill rotWithShape="0">
            <a:gsLst>
              <a:gs pos="0">
                <a:srgbClr val="3FAF46"/>
              </a:gs>
              <a:gs pos="100000">
                <a:srgbClr val="BBE33D">
                  <a:alpha val="0"/>
                </a:srgbClr>
              </a:gs>
            </a:gsLst>
            <a:lin ang="3600000"/>
          </a:gradFill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TextShape 3"/>
          <p:cNvSpPr txBox="1"/>
          <p:nvPr/>
        </p:nvSpPr>
        <p:spPr>
          <a:xfrm>
            <a:off x="636238" y="1401839"/>
            <a:ext cx="648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 dirty="0">
                <a:latin typeface="Source Serif Pro Black"/>
              </a:rPr>
              <a:t>Moluscos:</a:t>
            </a:r>
            <a:r>
              <a:rPr lang="es-ES" sz="1200" b="0" strike="noStrike" spc="-1" dirty="0">
                <a:solidFill>
                  <a:srgbClr val="3FAF46"/>
                </a:solidFill>
                <a:latin typeface="Source Serif Pro Black"/>
              </a:rPr>
              <a:t> Cuerpo blando, protegido en ocasiones por una concha. Por ejemplo el pulpo y el caracol. </a:t>
            </a:r>
            <a:endParaRPr lang="es-ES" sz="1200" b="0" strike="noStrike" spc="-1" dirty="0">
              <a:latin typeface="Arial"/>
            </a:endParaRPr>
          </a:p>
        </p:txBody>
      </p:sp>
      <p:pic>
        <p:nvPicPr>
          <p:cNvPr id="202" name="Imagen 201"/>
          <p:cNvPicPr/>
          <p:nvPr/>
        </p:nvPicPr>
        <p:blipFill>
          <a:blip r:embed="rId2"/>
          <a:stretch/>
        </p:blipFill>
        <p:spPr>
          <a:xfrm>
            <a:off x="8348318" y="1543554"/>
            <a:ext cx="1620000" cy="1051200"/>
          </a:xfrm>
          <a:prstGeom prst="rect">
            <a:avLst/>
          </a:prstGeom>
          <a:ln w="18000">
            <a:noFill/>
          </a:ln>
        </p:spPr>
      </p:pic>
      <p:pic>
        <p:nvPicPr>
          <p:cNvPr id="203" name="Imagen 202"/>
          <p:cNvPicPr/>
          <p:nvPr/>
        </p:nvPicPr>
        <p:blipFill>
          <a:blip r:embed="rId3"/>
          <a:stretch/>
        </p:blipFill>
        <p:spPr>
          <a:xfrm>
            <a:off x="6908318" y="1543554"/>
            <a:ext cx="1440000" cy="1051200"/>
          </a:xfrm>
          <a:prstGeom prst="rect">
            <a:avLst/>
          </a:prstGeom>
          <a:ln w="18000">
            <a:noFill/>
          </a:ln>
        </p:spPr>
      </p:pic>
      <p:sp>
        <p:nvSpPr>
          <p:cNvPr id="204" name="TextShape 4"/>
          <p:cNvSpPr txBox="1"/>
          <p:nvPr/>
        </p:nvSpPr>
        <p:spPr>
          <a:xfrm>
            <a:off x="699060" y="2549340"/>
            <a:ext cx="594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 dirty="0">
                <a:latin typeface="Source Serif Pro Black"/>
              </a:rPr>
              <a:t>Artrópodos:</a:t>
            </a:r>
            <a:r>
              <a:rPr lang="es-ES" sz="1200" b="0" strike="noStrike" spc="-1" dirty="0">
                <a:solidFill>
                  <a:srgbClr val="3FAF46"/>
                </a:solidFill>
                <a:latin typeface="Source Serif Pro Black"/>
              </a:rPr>
              <a:t> Cuerpo segmentado y protegido por una cubierta. Por ejemplo, las arañas, las gambas o las mariposas.</a:t>
            </a:r>
            <a:endParaRPr lang="es-ES" sz="1200" b="0" strike="noStrike" spc="-1" dirty="0">
              <a:latin typeface="Arial"/>
            </a:endParaRPr>
          </a:p>
        </p:txBody>
      </p:sp>
      <p:pic>
        <p:nvPicPr>
          <p:cNvPr id="205" name="Imagen 204"/>
          <p:cNvPicPr/>
          <p:nvPr/>
        </p:nvPicPr>
        <p:blipFill>
          <a:blip r:embed="rId4"/>
          <a:stretch/>
        </p:blipFill>
        <p:spPr>
          <a:xfrm>
            <a:off x="6907857" y="2581759"/>
            <a:ext cx="1440000" cy="1080000"/>
          </a:xfrm>
          <a:prstGeom prst="rect">
            <a:avLst/>
          </a:prstGeom>
          <a:ln w="18000">
            <a:noFill/>
          </a:ln>
        </p:spPr>
      </p:pic>
      <p:pic>
        <p:nvPicPr>
          <p:cNvPr id="206" name="Imagen 205"/>
          <p:cNvPicPr/>
          <p:nvPr/>
        </p:nvPicPr>
        <p:blipFill>
          <a:blip r:embed="rId5"/>
          <a:stretch/>
        </p:blipFill>
        <p:spPr>
          <a:xfrm rot="10200" flipH="1">
            <a:off x="8349398" y="2596914"/>
            <a:ext cx="1617120" cy="1041120"/>
          </a:xfrm>
          <a:prstGeom prst="rect">
            <a:avLst/>
          </a:prstGeom>
          <a:ln w="18000">
            <a:noFill/>
          </a:ln>
        </p:spPr>
      </p:pic>
      <p:sp>
        <p:nvSpPr>
          <p:cNvPr id="207" name="TextShape 5"/>
          <p:cNvSpPr txBox="1"/>
          <p:nvPr/>
        </p:nvSpPr>
        <p:spPr>
          <a:xfrm>
            <a:off x="636238" y="3965936"/>
            <a:ext cx="5940000" cy="510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200" b="0" strike="noStrike" spc="-1" dirty="0">
                <a:latin typeface="Source Serif Pro Black"/>
              </a:rPr>
              <a:t>Equinodermos: </a:t>
            </a:r>
            <a:r>
              <a:rPr lang="es-ES" sz="1200" b="0" strike="noStrike" spc="-1" dirty="0">
                <a:solidFill>
                  <a:srgbClr val="3FAF46"/>
                </a:solidFill>
                <a:latin typeface="Source Serif Pro Black"/>
              </a:rPr>
              <a:t> Animales sin cabeza y con el cuerpo cubierto por </a:t>
            </a:r>
            <a:r>
              <a:rPr lang="es-ES" sz="1200" b="0" strike="noStrike" spc="-1" dirty="0" err="1">
                <a:solidFill>
                  <a:srgbClr val="3FAF46"/>
                </a:solidFill>
                <a:latin typeface="Source Serif Pro Black"/>
              </a:rPr>
              <a:t>puás</a:t>
            </a:r>
            <a:r>
              <a:rPr lang="es-ES" sz="1200" b="0" strike="noStrike" spc="-1" dirty="0">
                <a:solidFill>
                  <a:srgbClr val="3FAF46"/>
                </a:solidFill>
                <a:latin typeface="Source Serif Pro Black"/>
              </a:rPr>
              <a:t> y placas. Pertenecen a este grupo el erizo de mar.</a:t>
            </a:r>
            <a:endParaRPr lang="es-ES" sz="1200" b="0" strike="noStrike" spc="-1" dirty="0">
              <a:latin typeface="Arial"/>
            </a:endParaRPr>
          </a:p>
        </p:txBody>
      </p:sp>
      <p:pic>
        <p:nvPicPr>
          <p:cNvPr id="208" name="Imagen 207"/>
          <p:cNvPicPr/>
          <p:nvPr/>
        </p:nvPicPr>
        <p:blipFill>
          <a:blip r:embed="rId6"/>
          <a:stretch/>
        </p:blipFill>
        <p:spPr>
          <a:xfrm>
            <a:off x="6908318" y="3674754"/>
            <a:ext cx="1410120" cy="1080000"/>
          </a:xfrm>
          <a:prstGeom prst="rect">
            <a:avLst/>
          </a:prstGeom>
          <a:ln w="18000">
            <a:noFill/>
          </a:ln>
        </p:spPr>
      </p:pic>
      <p:pic>
        <p:nvPicPr>
          <p:cNvPr id="209" name="Imagen 208"/>
          <p:cNvPicPr/>
          <p:nvPr/>
        </p:nvPicPr>
        <p:blipFill>
          <a:blip r:embed="rId7"/>
          <a:stretch/>
        </p:blipFill>
        <p:spPr>
          <a:xfrm>
            <a:off x="8348318" y="3640554"/>
            <a:ext cx="1603080" cy="108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Poríferos y cnidarios 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3060000" y="540000"/>
            <a:ext cx="4140000" cy="3160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latin typeface="Source Serif Pro Black"/>
              </a:rPr>
              <a:t>Presentan también reproducción asexual</a:t>
            </a:r>
            <a:endParaRPr lang="es-ES" sz="1300" b="0" strike="noStrike" spc="-1">
              <a:latin typeface="Arial"/>
            </a:endParaRPr>
          </a:p>
        </p:txBody>
      </p:sp>
      <p:pic>
        <p:nvPicPr>
          <p:cNvPr id="212" name="Imagen 211"/>
          <p:cNvPicPr/>
          <p:nvPr/>
        </p:nvPicPr>
        <p:blipFill>
          <a:blip r:embed="rId2"/>
          <a:stretch/>
        </p:blipFill>
        <p:spPr>
          <a:xfrm>
            <a:off x="8820000" y="90000"/>
            <a:ext cx="900000" cy="720000"/>
          </a:xfrm>
          <a:prstGeom prst="rect">
            <a:avLst/>
          </a:prstGeom>
          <a:ln w="18000">
            <a:noFill/>
          </a:ln>
        </p:spPr>
      </p:pic>
      <p:pic>
        <p:nvPicPr>
          <p:cNvPr id="213" name="Imagen 212"/>
          <p:cNvPicPr/>
          <p:nvPr/>
        </p:nvPicPr>
        <p:blipFill>
          <a:blip r:embed="rId3"/>
          <a:stretch/>
        </p:blipFill>
        <p:spPr>
          <a:xfrm>
            <a:off x="7347960" y="90000"/>
            <a:ext cx="1292040" cy="726840"/>
          </a:xfrm>
          <a:prstGeom prst="rect">
            <a:avLst/>
          </a:prstGeom>
          <a:ln w="18000">
            <a:noFill/>
          </a:ln>
        </p:spPr>
      </p:pic>
      <p:sp>
        <p:nvSpPr>
          <p:cNvPr id="214" name="TextShape 3"/>
          <p:cNvSpPr txBox="1"/>
          <p:nvPr/>
        </p:nvSpPr>
        <p:spPr>
          <a:xfrm>
            <a:off x="540000" y="720000"/>
            <a:ext cx="5760000" cy="57636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1512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81D41A"/>
                </a:solidFill>
                <a:latin typeface="Source Serif Pro Black"/>
              </a:rPr>
              <a:t>Poríferos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15" name="TextShape 4"/>
          <p:cNvSpPr txBox="1"/>
          <p:nvPr/>
        </p:nvSpPr>
        <p:spPr>
          <a:xfrm>
            <a:off x="6660000" y="1438200"/>
            <a:ext cx="2160000" cy="5418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DIGESTIÓN INTRACELULAR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216" name="TextShape 5"/>
          <p:cNvSpPr txBox="1"/>
          <p:nvPr/>
        </p:nvSpPr>
        <p:spPr>
          <a:xfrm>
            <a:off x="540000" y="1331624"/>
            <a:ext cx="5940000" cy="32504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Son animales sésiles que carecen de simetría. La mayoría son marinos pero existen de agua dulce.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El cuerpo tiene forma de saco.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Se alimentan por filtración, es decir, obtienen del agua unas pequeñas partículas de alimento o oxigeno.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En su interior hay una cavidad atrial, que se abre al exterior </a:t>
            </a:r>
            <a:r>
              <a:rPr lang="es-ES" sz="1300" b="0" strike="noStrike" spc="-1" dirty="0" err="1">
                <a:solidFill>
                  <a:srgbClr val="000000"/>
                </a:solidFill>
                <a:latin typeface="Source Serif Pro Black"/>
              </a:rPr>
              <a:t>atraves</a:t>
            </a: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 de un gran orificio llamado ósculo.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Las paredes son gordas y están perforadas por numerosos poros, que se comunican entre sí mediante pequeñas </a:t>
            </a:r>
            <a:r>
              <a:rPr lang="es-ES" sz="1300" b="0" strike="noStrike" spc="-1" dirty="0" err="1">
                <a:solidFill>
                  <a:srgbClr val="000000"/>
                </a:solidFill>
                <a:latin typeface="Source Serif Pro Black"/>
              </a:rPr>
              <a:t>canles</a:t>
            </a: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.</a:t>
            </a:r>
            <a:endParaRPr lang="es-ES" sz="1300" b="0" strike="noStrike" spc="-1" dirty="0">
              <a:latin typeface="Arial"/>
            </a:endParaRPr>
          </a:p>
          <a:p>
            <a:pPr marL="1944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DIGESTIÓN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Intracelular: Es solo en los poríferos. Generan corrientes de agua </a:t>
            </a:r>
            <a:r>
              <a:rPr lang="es-ES" sz="1300" b="0" strike="noStrike" spc="-1" dirty="0" err="1">
                <a:solidFill>
                  <a:srgbClr val="000000"/>
                </a:solidFill>
                <a:latin typeface="Source Serif Pro Black"/>
              </a:rPr>
              <a:t>atraves</a:t>
            </a: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 de sus </a:t>
            </a:r>
            <a:r>
              <a:rPr lang="es-ES" sz="1300" b="0" strike="noStrike" spc="-1" dirty="0" err="1">
                <a:solidFill>
                  <a:srgbClr val="000000"/>
                </a:solidFill>
                <a:latin typeface="Source Serif Pro Black"/>
              </a:rPr>
              <a:t>númerosos</a:t>
            </a:r>
            <a:r>
              <a:rPr lang="es-ES" sz="1300" b="0" strike="noStrike" spc="-1" dirty="0">
                <a:solidFill>
                  <a:srgbClr val="000000"/>
                </a:solidFill>
                <a:latin typeface="Source Serif Pro Black"/>
              </a:rPr>
              <a:t> poros que hacen pasar las partículas al interior de la cavidad atrial. Después, son captadas por unas células llamadas coanocitos, encargados de realizar la digestión intracelular.</a:t>
            </a:r>
            <a:endParaRPr lang="es-ES" sz="1300" b="0" strike="noStrike" spc="-1" dirty="0">
              <a:latin typeface="Arial"/>
            </a:endParaRPr>
          </a:p>
        </p:txBody>
      </p:sp>
      <p:pic>
        <p:nvPicPr>
          <p:cNvPr id="217" name="Imagen 216"/>
          <p:cNvPicPr/>
          <p:nvPr/>
        </p:nvPicPr>
        <p:blipFill>
          <a:blip r:embed="rId4"/>
          <a:stretch/>
        </p:blipFill>
        <p:spPr>
          <a:xfrm>
            <a:off x="8640000" y="1980000"/>
            <a:ext cx="1439640" cy="1064520"/>
          </a:xfrm>
          <a:prstGeom prst="rect">
            <a:avLst/>
          </a:prstGeom>
          <a:ln w="18000">
            <a:noFill/>
          </a:ln>
        </p:spPr>
      </p:pic>
      <p:pic>
        <p:nvPicPr>
          <p:cNvPr id="218" name="Imagen 217"/>
          <p:cNvPicPr/>
          <p:nvPr/>
        </p:nvPicPr>
        <p:blipFill>
          <a:blip r:embed="rId5"/>
          <a:stretch/>
        </p:blipFill>
        <p:spPr>
          <a:xfrm>
            <a:off x="8727480" y="3060000"/>
            <a:ext cx="1352520" cy="1950480"/>
          </a:xfrm>
          <a:prstGeom prst="rect">
            <a:avLst/>
          </a:prstGeom>
          <a:ln w="18000">
            <a:noFill/>
          </a:ln>
        </p:spPr>
      </p:pic>
      <p:pic>
        <p:nvPicPr>
          <p:cNvPr id="219" name="Imagen 218"/>
          <p:cNvPicPr/>
          <p:nvPr/>
        </p:nvPicPr>
        <p:blipFill>
          <a:blip r:embed="rId6"/>
          <a:stretch/>
        </p:blipFill>
        <p:spPr>
          <a:xfrm>
            <a:off x="6660000" y="3600000"/>
            <a:ext cx="2067480" cy="1440000"/>
          </a:xfrm>
          <a:prstGeom prst="rect">
            <a:avLst/>
          </a:prstGeom>
          <a:ln w="18000">
            <a:noFill/>
          </a:ln>
        </p:spPr>
      </p:pic>
      <p:pic>
        <p:nvPicPr>
          <p:cNvPr id="220" name="Imagen 219"/>
          <p:cNvPicPr/>
          <p:nvPr/>
        </p:nvPicPr>
        <p:blipFill>
          <a:blip r:embed="rId7"/>
          <a:stretch/>
        </p:blipFill>
        <p:spPr>
          <a:xfrm>
            <a:off x="6660000" y="1980000"/>
            <a:ext cx="2067480" cy="1620000"/>
          </a:xfrm>
          <a:prstGeom prst="rect">
            <a:avLst/>
          </a:prstGeom>
          <a:ln w="18000">
            <a:noFill/>
          </a:ln>
        </p:spPr>
      </p:pic>
      <p:pic>
        <p:nvPicPr>
          <p:cNvPr id="221" name="Imagen 220"/>
          <p:cNvPicPr/>
          <p:nvPr/>
        </p:nvPicPr>
        <p:blipFill>
          <a:blip r:embed="rId8"/>
          <a:stretch/>
        </p:blipFill>
        <p:spPr>
          <a:xfrm>
            <a:off x="810360" y="90000"/>
            <a:ext cx="1169640" cy="720000"/>
          </a:xfrm>
          <a:prstGeom prst="rect">
            <a:avLst/>
          </a:prstGeom>
          <a:ln w="18000">
            <a:noFill/>
          </a:ln>
        </p:spPr>
      </p:pic>
      <p:grpSp>
        <p:nvGrpSpPr>
          <p:cNvPr id="2" name="Grupo 1"/>
          <p:cNvGrpSpPr/>
          <p:nvPr/>
        </p:nvGrpSpPr>
        <p:grpSpPr>
          <a:xfrm>
            <a:off x="2264140" y="4337279"/>
            <a:ext cx="1191960" cy="1229760"/>
            <a:chOff x="788040" y="4440240"/>
            <a:chExt cx="1191960" cy="1229760"/>
          </a:xfrm>
        </p:grpSpPr>
        <p:pic>
          <p:nvPicPr>
            <p:cNvPr id="222" name="Imagen 221"/>
            <p:cNvPicPr/>
            <p:nvPr/>
          </p:nvPicPr>
          <p:blipFill>
            <a:blip r:embed="rId9"/>
            <a:stretch/>
          </p:blipFill>
          <p:spPr>
            <a:xfrm>
              <a:off x="788040" y="4440240"/>
              <a:ext cx="1191960" cy="1229760"/>
            </a:xfrm>
            <a:prstGeom prst="rect">
              <a:avLst/>
            </a:prstGeom>
            <a:ln w="18000">
              <a:noFill/>
            </a:ln>
          </p:spPr>
        </p:pic>
        <p:pic>
          <p:nvPicPr>
            <p:cNvPr id="223" name="Imagen 222"/>
            <p:cNvPicPr/>
            <p:nvPr/>
          </p:nvPicPr>
          <p:blipFill>
            <a:blip r:embed="rId10"/>
            <a:stretch/>
          </p:blipFill>
          <p:spPr>
            <a:xfrm>
              <a:off x="1620000" y="4860000"/>
              <a:ext cx="360000" cy="258480"/>
            </a:xfrm>
            <a:prstGeom prst="rect">
              <a:avLst/>
            </a:prstGeom>
            <a:ln w="18000">
              <a:noFill/>
            </a:ln>
          </p:spPr>
        </p:pic>
        <p:pic>
          <p:nvPicPr>
            <p:cNvPr id="224" name="Imagen 223"/>
            <p:cNvPicPr/>
            <p:nvPr/>
          </p:nvPicPr>
          <p:blipFill>
            <a:blip r:embed="rId10"/>
            <a:stretch/>
          </p:blipFill>
          <p:spPr>
            <a:xfrm>
              <a:off x="1721520" y="4500000"/>
              <a:ext cx="258480" cy="258480"/>
            </a:xfrm>
            <a:prstGeom prst="rect">
              <a:avLst/>
            </a:prstGeom>
            <a:ln w="1800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Poríferos y Cnidarios  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26" name="TextShape 2"/>
          <p:cNvSpPr txBox="1"/>
          <p:nvPr/>
        </p:nvSpPr>
        <p:spPr>
          <a:xfrm>
            <a:off x="360000" y="900000"/>
            <a:ext cx="6840000" cy="4028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0" lvl="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81D41A"/>
                </a:solidFill>
                <a:latin typeface="Source Serif Pro Black"/>
              </a:rPr>
              <a:t>Cnidarios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227" name="TextShape 3"/>
          <p:cNvSpPr txBox="1"/>
          <p:nvPr/>
        </p:nvSpPr>
        <p:spPr>
          <a:xfrm>
            <a:off x="6660000" y="900000"/>
            <a:ext cx="3060000" cy="5418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DIGESTIÓN MIXTA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POSEEN HIDROESQUELETO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228" name="TextShape 4"/>
          <p:cNvSpPr txBox="1"/>
          <p:nvPr/>
        </p:nvSpPr>
        <p:spPr>
          <a:xfrm>
            <a:off x="360000" y="1440000"/>
            <a:ext cx="4320000" cy="37018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1" strike="noStrike" spc="-1">
                <a:solidFill>
                  <a:srgbClr val="000000"/>
                </a:solidFill>
                <a:latin typeface="Source Serif Pro Black"/>
              </a:rPr>
              <a:t>Son animales con simetría radial y cuerpo blando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1" strike="noStrike" spc="-1">
                <a:solidFill>
                  <a:srgbClr val="000000"/>
                </a:solidFill>
                <a:latin typeface="Source Serif Pro Black"/>
              </a:rPr>
              <a:t>Tiene cavidad gastrovascular. Donde se dirige el  alimento.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1" strike="noStrike" spc="-1">
                <a:solidFill>
                  <a:srgbClr val="000000"/>
                </a:solidFill>
                <a:latin typeface="Source Serif Pro Black"/>
              </a:rPr>
              <a:t>La cavidad se comunica con el exterior mediante una única abertura, que hace de boca y ano y esta rodeada por tentáculos.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1" strike="noStrike" spc="-1">
                <a:solidFill>
                  <a:srgbClr val="000000"/>
                </a:solidFill>
                <a:latin typeface="Source Serif Pro Black"/>
              </a:rPr>
              <a:t>La función de los tentáculos son atrapar a sus presas y paralizarlas con sus células urticantes.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1" strike="noStrike" spc="-1">
                <a:solidFill>
                  <a:srgbClr val="000000"/>
                </a:solidFill>
                <a:latin typeface="Source Serif Pro Black"/>
              </a:rPr>
              <a:t>Se pueden presentar de 2 formas: pólipo o medusa.</a:t>
            </a:r>
            <a:endParaRPr lang="es-ES" sz="1300" b="0" strike="noStrike" spc="-1">
              <a:latin typeface="Arial"/>
            </a:endParaRPr>
          </a:p>
          <a:p>
            <a:pPr marL="1512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1" strike="noStrike" spc="-1">
                <a:solidFill>
                  <a:srgbClr val="000000"/>
                </a:solidFill>
                <a:latin typeface="Source Serif Pro Black"/>
              </a:rPr>
              <a:t>DIGESTIÓN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1" strike="noStrike" spc="-1">
                <a:solidFill>
                  <a:srgbClr val="000000"/>
                </a:solidFill>
                <a:latin typeface="Source Serif Pro Black"/>
              </a:rPr>
              <a:t>Su digestión es mixta. Eso quiere decir que capturan sus presas con la ayuda de los tentáculos, las ingieren atraves de la boca y realiza una digestión mixta en 2 etapas: una extracelular en la cavidad gástrica y otra intracelular en el interior de las células.</a:t>
            </a:r>
            <a:endParaRPr lang="es-ES" sz="1300" b="0" strike="noStrike" spc="-1">
              <a:latin typeface="Arial"/>
            </a:endParaRPr>
          </a:p>
        </p:txBody>
      </p:sp>
      <p:pic>
        <p:nvPicPr>
          <p:cNvPr id="229" name="Imagen 228"/>
          <p:cNvPicPr/>
          <p:nvPr/>
        </p:nvPicPr>
        <p:blipFill>
          <a:blip r:embed="rId2"/>
          <a:stretch/>
        </p:blipFill>
        <p:spPr>
          <a:xfrm>
            <a:off x="8820000" y="2700000"/>
            <a:ext cx="1260000" cy="1260000"/>
          </a:xfrm>
          <a:prstGeom prst="rect">
            <a:avLst/>
          </a:prstGeom>
          <a:ln w="18000">
            <a:noFill/>
          </a:ln>
        </p:spPr>
      </p:pic>
      <p:pic>
        <p:nvPicPr>
          <p:cNvPr id="230" name="Imagen 229"/>
          <p:cNvPicPr/>
          <p:nvPr/>
        </p:nvPicPr>
        <p:blipFill>
          <a:blip r:embed="rId3"/>
          <a:stretch/>
        </p:blipFill>
        <p:spPr>
          <a:xfrm>
            <a:off x="7200000" y="3960000"/>
            <a:ext cx="1439640" cy="1080000"/>
          </a:xfrm>
          <a:prstGeom prst="rect">
            <a:avLst/>
          </a:prstGeom>
          <a:ln w="18000">
            <a:noFill/>
          </a:ln>
        </p:spPr>
      </p:pic>
      <p:pic>
        <p:nvPicPr>
          <p:cNvPr id="231" name="Imagen 230"/>
          <p:cNvPicPr/>
          <p:nvPr/>
        </p:nvPicPr>
        <p:blipFill>
          <a:blip r:embed="rId4"/>
          <a:stretch/>
        </p:blipFill>
        <p:spPr>
          <a:xfrm>
            <a:off x="8639640" y="3960000"/>
            <a:ext cx="1440000" cy="1080000"/>
          </a:xfrm>
          <a:prstGeom prst="rect">
            <a:avLst/>
          </a:prstGeom>
          <a:ln w="18000">
            <a:noFill/>
          </a:ln>
        </p:spPr>
      </p:pic>
      <p:pic>
        <p:nvPicPr>
          <p:cNvPr id="232" name="Imagen 231"/>
          <p:cNvPicPr/>
          <p:nvPr/>
        </p:nvPicPr>
        <p:blipFill>
          <a:blip r:embed="rId5"/>
          <a:stretch/>
        </p:blipFill>
        <p:spPr>
          <a:xfrm>
            <a:off x="7200000" y="2700000"/>
            <a:ext cx="1620000" cy="1260000"/>
          </a:xfrm>
          <a:prstGeom prst="rect">
            <a:avLst/>
          </a:prstGeom>
          <a:ln w="18000">
            <a:noFill/>
          </a:ln>
        </p:spPr>
      </p:pic>
      <p:pic>
        <p:nvPicPr>
          <p:cNvPr id="233" name="Imagen 232"/>
          <p:cNvPicPr/>
          <p:nvPr/>
        </p:nvPicPr>
        <p:blipFill>
          <a:blip r:embed="rId6"/>
          <a:stretch/>
        </p:blipFill>
        <p:spPr>
          <a:xfrm>
            <a:off x="7200000" y="1620000"/>
            <a:ext cx="1523520" cy="1080000"/>
          </a:xfrm>
          <a:prstGeom prst="rect">
            <a:avLst/>
          </a:prstGeom>
          <a:ln w="18000">
            <a:noFill/>
          </a:ln>
        </p:spPr>
      </p:pic>
      <p:pic>
        <p:nvPicPr>
          <p:cNvPr id="234" name="Imagen 233"/>
          <p:cNvPicPr/>
          <p:nvPr/>
        </p:nvPicPr>
        <p:blipFill>
          <a:blip r:embed="rId7"/>
          <a:stretch/>
        </p:blipFill>
        <p:spPr>
          <a:xfrm>
            <a:off x="8723520" y="1620000"/>
            <a:ext cx="1356480" cy="1080000"/>
          </a:xfrm>
          <a:prstGeom prst="rect">
            <a:avLst/>
          </a:prstGeom>
          <a:ln w="18000">
            <a:noFill/>
          </a:ln>
        </p:spPr>
      </p:pic>
      <p:pic>
        <p:nvPicPr>
          <p:cNvPr id="236" name="Imagen 235"/>
          <p:cNvPicPr/>
          <p:nvPr/>
        </p:nvPicPr>
        <p:blipFill>
          <a:blip r:embed="rId8"/>
          <a:stretch/>
        </p:blipFill>
        <p:spPr>
          <a:xfrm>
            <a:off x="6480000" y="3960000"/>
            <a:ext cx="438480" cy="180000"/>
          </a:xfrm>
          <a:prstGeom prst="rect">
            <a:avLst/>
          </a:prstGeom>
          <a:ln w="18000">
            <a:noFill/>
          </a:ln>
        </p:spPr>
      </p:pic>
      <p:grpSp>
        <p:nvGrpSpPr>
          <p:cNvPr id="2" name="Grupo 1"/>
          <p:cNvGrpSpPr/>
          <p:nvPr/>
        </p:nvGrpSpPr>
        <p:grpSpPr>
          <a:xfrm>
            <a:off x="4559760" y="4048489"/>
            <a:ext cx="2358720" cy="1376192"/>
            <a:chOff x="4320000" y="3960000"/>
            <a:chExt cx="2592000" cy="1508760"/>
          </a:xfrm>
        </p:grpSpPr>
        <p:pic>
          <p:nvPicPr>
            <p:cNvPr id="235" name="Imagen 234"/>
            <p:cNvPicPr/>
            <p:nvPr/>
          </p:nvPicPr>
          <p:blipFill>
            <a:blip r:embed="rId9"/>
            <a:stretch/>
          </p:blipFill>
          <p:spPr>
            <a:xfrm>
              <a:off x="4320000" y="3960000"/>
              <a:ext cx="2592000" cy="1508760"/>
            </a:xfrm>
            <a:prstGeom prst="rect">
              <a:avLst/>
            </a:prstGeom>
            <a:ln w="18000">
              <a:noFill/>
            </a:ln>
          </p:spPr>
        </p:pic>
        <p:pic>
          <p:nvPicPr>
            <p:cNvPr id="237" name="Imagen 236"/>
            <p:cNvPicPr/>
            <p:nvPr/>
          </p:nvPicPr>
          <p:blipFill>
            <a:blip r:embed="rId8"/>
            <a:stretch/>
          </p:blipFill>
          <p:spPr>
            <a:xfrm>
              <a:off x="5051520" y="4444380"/>
              <a:ext cx="618480" cy="540000"/>
            </a:xfrm>
            <a:prstGeom prst="rect">
              <a:avLst/>
            </a:prstGeom>
            <a:ln w="1800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Platihelmintos, nematodos y anélidos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7380000" y="1029600"/>
            <a:ext cx="2700000" cy="16704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DIGESTIÓN EXTRACELULAR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POSEEN HIDROESQUELETO</a:t>
            </a:r>
            <a:endParaRPr lang="es-ES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PRESENTAN TAMBIÉN REPRODUCCIÓN ASEXUAL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240" name="TextShape 3"/>
          <p:cNvSpPr txBox="1"/>
          <p:nvPr/>
        </p:nvSpPr>
        <p:spPr>
          <a:xfrm>
            <a:off x="276238" y="1032480"/>
            <a:ext cx="7200000" cy="7675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Simetría bilateral.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Su cuerpo es blando y alargado.</a:t>
            </a:r>
            <a:endParaRPr lang="es-ES" sz="13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 dirty="0">
                <a:latin typeface="Source Serif Pro Black"/>
              </a:rPr>
              <a:t>Debido a su forma de gusano y su ausencia de patas, se desplazan arrastrándose.</a:t>
            </a:r>
            <a:endParaRPr lang="es-ES" sz="1300" b="0" strike="noStrike" spc="-1" dirty="0">
              <a:latin typeface="Arial"/>
            </a:endParaRPr>
          </a:p>
        </p:txBody>
      </p:sp>
      <p:pic>
        <p:nvPicPr>
          <p:cNvPr id="241" name="Imagen 240"/>
          <p:cNvPicPr/>
          <p:nvPr/>
        </p:nvPicPr>
        <p:blipFill>
          <a:blip r:embed="rId2"/>
          <a:stretch/>
        </p:blipFill>
        <p:spPr>
          <a:xfrm>
            <a:off x="184680" y="3420000"/>
            <a:ext cx="2695320" cy="1800000"/>
          </a:xfrm>
          <a:prstGeom prst="rect">
            <a:avLst/>
          </a:prstGeom>
          <a:ln w="18000">
            <a:noFill/>
          </a:ln>
        </p:spPr>
      </p:pic>
      <p:pic>
        <p:nvPicPr>
          <p:cNvPr id="242" name="Imagen 241"/>
          <p:cNvPicPr/>
          <p:nvPr/>
        </p:nvPicPr>
        <p:blipFill>
          <a:blip r:embed="rId3"/>
          <a:stretch/>
        </p:blipFill>
        <p:spPr>
          <a:xfrm>
            <a:off x="3680640" y="3463920"/>
            <a:ext cx="2628720" cy="1738333"/>
          </a:xfrm>
          <a:prstGeom prst="rect">
            <a:avLst/>
          </a:prstGeom>
          <a:ln w="18000">
            <a:noFill/>
          </a:ln>
        </p:spPr>
      </p:pic>
      <p:pic>
        <p:nvPicPr>
          <p:cNvPr id="243" name="Imagen 242"/>
          <p:cNvPicPr/>
          <p:nvPr/>
        </p:nvPicPr>
        <p:blipFill>
          <a:blip r:embed="rId4"/>
          <a:stretch/>
        </p:blipFill>
        <p:spPr>
          <a:xfrm>
            <a:off x="6840000" y="3420000"/>
            <a:ext cx="2761920" cy="1657080"/>
          </a:xfrm>
          <a:prstGeom prst="rect">
            <a:avLst/>
          </a:prstGeom>
          <a:ln w="18000">
            <a:noFill/>
          </a:ln>
        </p:spPr>
      </p:pic>
      <p:sp>
        <p:nvSpPr>
          <p:cNvPr id="244" name="CustomShape 4"/>
          <p:cNvSpPr/>
          <p:nvPr/>
        </p:nvSpPr>
        <p:spPr>
          <a:xfrm>
            <a:off x="1080000" y="252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2" h="2502">
                <a:moveTo>
                  <a:pt x="250" y="0"/>
                </a:moveTo>
                <a:lnTo>
                  <a:pt x="250" y="1875"/>
                </a:lnTo>
                <a:lnTo>
                  <a:pt x="0" y="1875"/>
                </a:lnTo>
                <a:lnTo>
                  <a:pt x="500" y="2501"/>
                </a:lnTo>
                <a:lnTo>
                  <a:pt x="1001" y="1875"/>
                </a:lnTo>
                <a:lnTo>
                  <a:pt x="750" y="1875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FFFF"/>
          </a:solidFill>
          <a:ln w="18000">
            <a:solidFill>
              <a:srgbClr val="B2B2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5"/>
          <p:cNvSpPr/>
          <p:nvPr/>
        </p:nvSpPr>
        <p:spPr>
          <a:xfrm>
            <a:off x="4815000" y="252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2" h="2502">
                <a:moveTo>
                  <a:pt x="250" y="0"/>
                </a:moveTo>
                <a:lnTo>
                  <a:pt x="250" y="1875"/>
                </a:lnTo>
                <a:lnTo>
                  <a:pt x="0" y="1875"/>
                </a:lnTo>
                <a:lnTo>
                  <a:pt x="500" y="2501"/>
                </a:lnTo>
                <a:lnTo>
                  <a:pt x="1001" y="1875"/>
                </a:lnTo>
                <a:lnTo>
                  <a:pt x="750" y="1875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FFFF"/>
          </a:solidFill>
          <a:ln w="18000">
            <a:solidFill>
              <a:srgbClr val="B2B2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6"/>
          <p:cNvSpPr/>
          <p:nvPr/>
        </p:nvSpPr>
        <p:spPr>
          <a:xfrm>
            <a:off x="8159304" y="247782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2" h="2502">
                <a:moveTo>
                  <a:pt x="250" y="0"/>
                </a:moveTo>
                <a:lnTo>
                  <a:pt x="250" y="1875"/>
                </a:lnTo>
                <a:lnTo>
                  <a:pt x="0" y="1875"/>
                </a:lnTo>
                <a:lnTo>
                  <a:pt x="500" y="2501"/>
                </a:lnTo>
                <a:lnTo>
                  <a:pt x="1001" y="1875"/>
                </a:lnTo>
                <a:lnTo>
                  <a:pt x="750" y="1875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FFFF"/>
          </a:solidFill>
          <a:ln w="18000">
            <a:solidFill>
              <a:srgbClr val="B2B2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TextShape 7"/>
          <p:cNvSpPr txBox="1"/>
          <p:nvPr/>
        </p:nvSpPr>
        <p:spPr>
          <a:xfrm>
            <a:off x="720000" y="2160000"/>
            <a:ext cx="8982412" cy="3160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s-ES" sz="1300" b="1" strike="noStrike" spc="-1" dirty="0">
                <a:solidFill>
                  <a:srgbClr val="81D41A"/>
                </a:solidFill>
                <a:latin typeface="Source Serif Pro Black"/>
              </a:rPr>
              <a:t>  </a:t>
            </a:r>
            <a:r>
              <a:rPr lang="es-ES" sz="1300" b="1" strike="noStrike" spc="-1" dirty="0" err="1">
                <a:solidFill>
                  <a:srgbClr val="81D41A"/>
                </a:solidFill>
                <a:latin typeface="Source Serif Pro Black"/>
              </a:rPr>
              <a:t>Platihelmintos</a:t>
            </a:r>
            <a:r>
              <a:rPr lang="es-ES" sz="1300" b="1" strike="noStrike" spc="-1" dirty="0">
                <a:solidFill>
                  <a:srgbClr val="81D41A"/>
                </a:solidFill>
                <a:latin typeface="Source Serif Pro Black"/>
              </a:rPr>
              <a:t>                                                                       </a:t>
            </a:r>
            <a:r>
              <a:rPr lang="es-ES" sz="1300" b="1" strike="noStrike" spc="-1" dirty="0" smtClean="0">
                <a:solidFill>
                  <a:srgbClr val="81D41A"/>
                </a:solidFill>
                <a:latin typeface="Source Serif Pro Black"/>
              </a:rPr>
              <a:t>   </a:t>
            </a:r>
            <a:r>
              <a:rPr lang="es-ES" sz="1300" b="1" strike="noStrike" spc="-1" dirty="0">
                <a:solidFill>
                  <a:srgbClr val="81D41A"/>
                </a:solidFill>
                <a:latin typeface="Source Serif Pro Black"/>
              </a:rPr>
              <a:t>nematodos                                             </a:t>
            </a:r>
            <a:r>
              <a:rPr lang="es-ES" sz="1300" b="1" strike="noStrike" spc="-1" dirty="0" smtClean="0">
                <a:solidFill>
                  <a:srgbClr val="81D41A"/>
                </a:solidFill>
                <a:latin typeface="Source Serif Pro Black"/>
              </a:rPr>
              <a:t>                                   </a:t>
            </a:r>
            <a:r>
              <a:rPr lang="es-ES" sz="1300" b="1" strike="noStrike" spc="-1" dirty="0">
                <a:solidFill>
                  <a:srgbClr val="81D41A"/>
                </a:solidFill>
                <a:latin typeface="Source Serif Pro Black"/>
              </a:rPr>
              <a:t>anélidos</a:t>
            </a:r>
            <a:endParaRPr lang="es-ES" sz="13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Platihelmintos ( gusanos planos) 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7740000" y="1080000"/>
            <a:ext cx="2160000" cy="5418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solidFill>
                  <a:srgbClr val="81D41A"/>
                </a:solidFill>
                <a:latin typeface="Source Serif Pro Black"/>
              </a:rPr>
              <a:t>RESPIRACIÓN CUTÁNEA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180000" y="900000"/>
            <a:ext cx="5040000" cy="19800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solidFill>
                  <a:srgbClr val="000000"/>
                </a:solidFill>
                <a:latin typeface="Source Serif Pro Black"/>
              </a:rPr>
              <a:t>Cuerpo blando.</a:t>
            </a:r>
            <a:endParaRPr lang="es-ES" sz="15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solidFill>
                  <a:srgbClr val="000000"/>
                </a:solidFill>
                <a:latin typeface="Source Serif Pro Black"/>
              </a:rPr>
              <a:t>Casi todos parásitos. (tenia..)</a:t>
            </a:r>
            <a:endParaRPr lang="es-ES" sz="15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500" b="0" strike="noStrike" spc="-1">
                <a:solidFill>
                  <a:srgbClr val="000000"/>
                </a:solidFill>
                <a:latin typeface="Source Serif Pro Black"/>
              </a:rPr>
              <a:t>También hay especies acuáticas de vida libre.(planaria..)</a:t>
            </a:r>
            <a:endParaRPr lang="es-ES" sz="1500" b="0" strike="noStrike" spc="-1">
              <a:latin typeface="Arial"/>
            </a:endParaRPr>
          </a:p>
        </p:txBody>
      </p:sp>
      <p:pic>
        <p:nvPicPr>
          <p:cNvPr id="251" name="Imagen 250"/>
          <p:cNvPicPr/>
          <p:nvPr/>
        </p:nvPicPr>
        <p:blipFill>
          <a:blip r:embed="rId2"/>
          <a:stretch/>
        </p:blipFill>
        <p:spPr>
          <a:xfrm>
            <a:off x="1980000" y="2880000"/>
            <a:ext cx="2160000" cy="1260000"/>
          </a:xfrm>
          <a:prstGeom prst="rect">
            <a:avLst/>
          </a:prstGeom>
          <a:ln w="18000">
            <a:noFill/>
          </a:ln>
        </p:spPr>
      </p:pic>
      <p:pic>
        <p:nvPicPr>
          <p:cNvPr id="252" name="Imagen 251"/>
          <p:cNvPicPr/>
          <p:nvPr/>
        </p:nvPicPr>
        <p:blipFill>
          <a:blip r:embed="rId3"/>
          <a:stretch/>
        </p:blipFill>
        <p:spPr>
          <a:xfrm>
            <a:off x="180000" y="2880000"/>
            <a:ext cx="1800000" cy="2520000"/>
          </a:xfrm>
          <a:prstGeom prst="rect">
            <a:avLst/>
          </a:prstGeom>
          <a:ln w="18000">
            <a:noFill/>
          </a:ln>
        </p:spPr>
      </p:pic>
      <p:pic>
        <p:nvPicPr>
          <p:cNvPr id="253" name="Imagen 252"/>
          <p:cNvPicPr/>
          <p:nvPr/>
        </p:nvPicPr>
        <p:blipFill>
          <a:blip r:embed="rId4"/>
          <a:stretch/>
        </p:blipFill>
        <p:spPr>
          <a:xfrm>
            <a:off x="1980000" y="4140000"/>
            <a:ext cx="2160000" cy="1260000"/>
          </a:xfrm>
          <a:prstGeom prst="rect">
            <a:avLst/>
          </a:prstGeom>
          <a:ln w="18000">
            <a:noFill/>
          </a:ln>
        </p:spPr>
      </p:pic>
      <p:pic>
        <p:nvPicPr>
          <p:cNvPr id="254" name="Imagen 253"/>
          <p:cNvPicPr/>
          <p:nvPr/>
        </p:nvPicPr>
        <p:blipFill>
          <a:blip r:embed="rId5"/>
          <a:stretch/>
        </p:blipFill>
        <p:spPr>
          <a:xfrm>
            <a:off x="5940000" y="3166200"/>
            <a:ext cx="2160000" cy="1153800"/>
          </a:xfrm>
          <a:prstGeom prst="rect">
            <a:avLst/>
          </a:prstGeom>
          <a:ln w="18000">
            <a:noFill/>
          </a:ln>
        </p:spPr>
      </p:pic>
      <p:pic>
        <p:nvPicPr>
          <p:cNvPr id="255" name="Imagen 254"/>
          <p:cNvPicPr/>
          <p:nvPr/>
        </p:nvPicPr>
        <p:blipFill>
          <a:blip r:embed="rId6"/>
          <a:stretch/>
        </p:blipFill>
        <p:spPr>
          <a:xfrm>
            <a:off x="8108640" y="3166200"/>
            <a:ext cx="1971360" cy="2323800"/>
          </a:xfrm>
          <a:prstGeom prst="rect">
            <a:avLst/>
          </a:prstGeom>
          <a:ln w="18000">
            <a:noFill/>
          </a:ln>
        </p:spPr>
      </p:pic>
      <p:pic>
        <p:nvPicPr>
          <p:cNvPr id="256" name="Imagen 255"/>
          <p:cNvPicPr/>
          <p:nvPr/>
        </p:nvPicPr>
        <p:blipFill>
          <a:blip r:embed="rId7"/>
          <a:stretch/>
        </p:blipFill>
        <p:spPr>
          <a:xfrm>
            <a:off x="7582680" y="1980000"/>
            <a:ext cx="2497320" cy="1186200"/>
          </a:xfrm>
          <a:prstGeom prst="rect">
            <a:avLst/>
          </a:prstGeom>
          <a:ln w="18000">
            <a:noFill/>
          </a:ln>
        </p:spPr>
      </p:pic>
      <p:pic>
        <p:nvPicPr>
          <p:cNvPr id="257" name="Imagen 256"/>
          <p:cNvPicPr/>
          <p:nvPr/>
        </p:nvPicPr>
        <p:blipFill>
          <a:blip r:embed="rId8"/>
          <a:stretch/>
        </p:blipFill>
        <p:spPr>
          <a:xfrm>
            <a:off x="5962680" y="4320000"/>
            <a:ext cx="2137320" cy="1196640"/>
          </a:xfrm>
          <a:prstGeom prst="rect">
            <a:avLst/>
          </a:prstGeom>
          <a:ln w="18000">
            <a:noFill/>
          </a:ln>
        </p:spPr>
      </p:pic>
      <p:sp>
        <p:nvSpPr>
          <p:cNvPr id="258" name="TextShape 4"/>
          <p:cNvSpPr txBox="1"/>
          <p:nvPr/>
        </p:nvSpPr>
        <p:spPr>
          <a:xfrm>
            <a:off x="360000" y="1980000"/>
            <a:ext cx="3600000" cy="36936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81D41A"/>
                </a:solidFill>
                <a:latin typeface="Impact"/>
              </a:rPr>
              <a:t>Platihelminto acuáticos 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259" name="TextShape 5"/>
          <p:cNvSpPr txBox="1"/>
          <p:nvPr/>
        </p:nvSpPr>
        <p:spPr>
          <a:xfrm>
            <a:off x="5580000" y="2160000"/>
            <a:ext cx="1980000" cy="64836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81D41A"/>
                </a:solidFill>
                <a:latin typeface="Impact"/>
              </a:rPr>
              <a:t>Platihelminto parásito. 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50000" y="90000"/>
            <a:ext cx="9090000" cy="63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es-ES" sz="3300" b="0" strike="noStrike" spc="-1">
                <a:solidFill>
                  <a:srgbClr val="FFFFFF"/>
                </a:solidFill>
                <a:latin typeface="Source Serif Pro Black"/>
              </a:rPr>
              <a:t>Nematodos (gusanos cilíndricos)</a:t>
            </a:r>
            <a:endParaRPr lang="es-ES" sz="3300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360000" y="1080000"/>
            <a:ext cx="9540000" cy="5418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>
            <a:noAutofit/>
          </a:bodyPr>
          <a:lstStyle/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latin typeface="Source Serif Pro Black"/>
              </a:rPr>
              <a:t>Cuerpo cilíndrico y delgado, con extremos en punta.</a:t>
            </a:r>
            <a:endParaRPr lang="es-ES" sz="1300" b="0" strike="noStrike" spc="-1">
              <a:latin typeface="Arial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300" b="0" strike="noStrike" spc="-1">
                <a:latin typeface="Source Serif Pro Black"/>
              </a:rPr>
              <a:t>Pueden ser parásitos ( triquina o lombrices intestinales) o de vida libre.</a:t>
            </a:r>
            <a:endParaRPr lang="es-ES" sz="1300" b="0" strike="noStrike" spc="-1">
              <a:latin typeface="Arial"/>
            </a:endParaRPr>
          </a:p>
        </p:txBody>
      </p:sp>
      <p:pic>
        <p:nvPicPr>
          <p:cNvPr id="262" name="Imagen 261"/>
          <p:cNvPicPr/>
          <p:nvPr/>
        </p:nvPicPr>
        <p:blipFill>
          <a:blip r:embed="rId2"/>
          <a:stretch/>
        </p:blipFill>
        <p:spPr>
          <a:xfrm>
            <a:off x="3420000" y="2292480"/>
            <a:ext cx="2476080" cy="1847520"/>
          </a:xfrm>
          <a:prstGeom prst="rect">
            <a:avLst/>
          </a:prstGeom>
          <a:ln w="18000">
            <a:noFill/>
          </a:ln>
        </p:spPr>
      </p:pic>
      <p:pic>
        <p:nvPicPr>
          <p:cNvPr id="263" name="Imagen 262"/>
          <p:cNvPicPr/>
          <p:nvPr/>
        </p:nvPicPr>
        <p:blipFill>
          <a:blip r:embed="rId3"/>
          <a:stretch/>
        </p:blipFill>
        <p:spPr>
          <a:xfrm>
            <a:off x="720000" y="2160000"/>
            <a:ext cx="2142720" cy="2142720"/>
          </a:xfrm>
          <a:prstGeom prst="rect">
            <a:avLst/>
          </a:prstGeom>
          <a:ln w="18000">
            <a:noFill/>
          </a:ln>
        </p:spPr>
      </p:pic>
      <p:pic>
        <p:nvPicPr>
          <p:cNvPr id="264" name="Imagen 263"/>
          <p:cNvPicPr/>
          <p:nvPr/>
        </p:nvPicPr>
        <p:blipFill>
          <a:blip r:embed="rId4"/>
          <a:stretch/>
        </p:blipFill>
        <p:spPr>
          <a:xfrm>
            <a:off x="6480000" y="2340000"/>
            <a:ext cx="2523600" cy="180936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1027</Words>
  <Application>Microsoft Office PowerPoint</Application>
  <PresentationFormat>Personalizado</PresentationFormat>
  <Paragraphs>99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Arial</vt:lpstr>
      <vt:lpstr>DejaVu Sans</vt:lpstr>
      <vt:lpstr>Impact</vt:lpstr>
      <vt:lpstr>Noto Sans</vt:lpstr>
      <vt:lpstr>Source Serif Pro Black</vt:lpstr>
      <vt:lpstr>Symbol</vt:lpstr>
      <vt:lpstr>Wingdings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Lush Green</dc:title>
  <dc:subject/>
  <dc:creator>Paula</dc:creator>
  <dc:description/>
  <cp:lastModifiedBy>Cuenta Microsoft</cp:lastModifiedBy>
  <cp:revision>20</cp:revision>
  <dcterms:created xsi:type="dcterms:W3CDTF">2021-04-07T18:01:15Z</dcterms:created>
  <dcterms:modified xsi:type="dcterms:W3CDTF">2026-03-25T15:02:11Z</dcterms:modified>
  <dc:language>es-ES</dc:language>
</cp:coreProperties>
</file>